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</p:sldMasterIdLst>
  <p:notesMasterIdLst>
    <p:notesMasterId r:id="rId31"/>
  </p:notesMasterIdLst>
  <p:handoutMasterIdLst>
    <p:handoutMasterId r:id="rId32"/>
  </p:handoutMasterIdLst>
  <p:sldIdLst>
    <p:sldId id="447" r:id="rId3"/>
    <p:sldId id="449" r:id="rId4"/>
    <p:sldId id="558" r:id="rId5"/>
    <p:sldId id="541" r:id="rId6"/>
    <p:sldId id="521" r:id="rId7"/>
    <p:sldId id="561" r:id="rId8"/>
    <p:sldId id="556" r:id="rId9"/>
    <p:sldId id="571" r:id="rId10"/>
    <p:sldId id="564" r:id="rId11"/>
    <p:sldId id="566" r:id="rId12"/>
    <p:sldId id="569" r:id="rId13"/>
    <p:sldId id="565" r:id="rId14"/>
    <p:sldId id="568" r:id="rId15"/>
    <p:sldId id="562" r:id="rId16"/>
    <p:sldId id="567" r:id="rId17"/>
    <p:sldId id="546" r:id="rId18"/>
    <p:sldId id="534" r:id="rId19"/>
    <p:sldId id="559" r:id="rId20"/>
    <p:sldId id="548" r:id="rId21"/>
    <p:sldId id="552" r:id="rId22"/>
    <p:sldId id="539" r:id="rId23"/>
    <p:sldId id="551" r:id="rId24"/>
    <p:sldId id="531" r:id="rId25"/>
    <p:sldId id="549" r:id="rId26"/>
    <p:sldId id="532" r:id="rId27"/>
    <p:sldId id="535" r:id="rId28"/>
    <p:sldId id="554" r:id="rId29"/>
    <p:sldId id="31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C1B"/>
    <a:srgbClr val="052379"/>
    <a:srgbClr val="03117B"/>
    <a:srgbClr val="EB6E19"/>
    <a:srgbClr val="CB5005"/>
    <a:srgbClr val="FCAC38"/>
    <a:srgbClr val="5D2884"/>
    <a:srgbClr val="481F67"/>
    <a:srgbClr val="003964"/>
    <a:srgbClr val="005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4"/>
    </p:cViewPr>
  </p:sorterViewPr>
  <p:notesViewPr>
    <p:cSldViewPr snapToGrid="0">
      <p:cViewPr varScale="1">
        <p:scale>
          <a:sx n="81" d="100"/>
          <a:sy n="81" d="100"/>
        </p:scale>
        <p:origin x="11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rentiss\Dropbox\FDP%20Subrecipient%20Forms%20Project\Phase%201.%20Excel%20Repository\Pilot%20Tracking%20Forms\Quarter%202\RP2%20Tracking%20Form%20Analysis%201-4-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[RP2 Tracking Form Analysis 1-4-17.xlsx]Prime!PivotTable1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600" b="1"/>
              <a:t>Subaward Actions by Prime Sponsor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Prime!$B$3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Prime!$A$4:$A$11</c:f>
              <c:strCache>
                <c:ptCount val="7"/>
                <c:pt idx="0">
                  <c:v>Unknown</c:v>
                </c:pt>
                <c:pt idx="1">
                  <c:v>Private</c:v>
                </c:pt>
                <c:pt idx="2">
                  <c:v>State/Local</c:v>
                </c:pt>
                <c:pt idx="3">
                  <c:v>All Other Federal</c:v>
                </c:pt>
                <c:pt idx="4">
                  <c:v>DOD</c:v>
                </c:pt>
                <c:pt idx="5">
                  <c:v>NSF</c:v>
                </c:pt>
                <c:pt idx="6">
                  <c:v>DHHS</c:v>
                </c:pt>
              </c:strCache>
            </c:strRef>
          </c:cat>
          <c:val>
            <c:numRef>
              <c:f>Prime!$B$4:$B$11</c:f>
              <c:numCache>
                <c:formatCode>General</c:formatCode>
                <c:ptCount val="7"/>
                <c:pt idx="0">
                  <c:v>23</c:v>
                </c:pt>
                <c:pt idx="1">
                  <c:v>312</c:v>
                </c:pt>
                <c:pt idx="2">
                  <c:v>35</c:v>
                </c:pt>
                <c:pt idx="3">
                  <c:v>308</c:v>
                </c:pt>
                <c:pt idx="4">
                  <c:v>146</c:v>
                </c:pt>
                <c:pt idx="5">
                  <c:v>225</c:v>
                </c:pt>
                <c:pt idx="6">
                  <c:v>2050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EE-44E9-9C20-3FA630B5A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705344"/>
        <c:axId val="199706880"/>
      </c:barChart>
      <c:catAx>
        <c:axId val="19970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9706880"/>
        <c:crosses val="autoZero"/>
        <c:auto val="1"/>
        <c:lblAlgn val="ctr"/>
        <c:lblOffset val="100"/>
        <c:noMultiLvlLbl val="0"/>
      </c:catAx>
      <c:valAx>
        <c:axId val="19970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970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5"/>
          </a:xfrm>
          <a:prstGeom prst="rect">
            <a:avLst/>
          </a:prstGeom>
        </p:spPr>
        <p:txBody>
          <a:bodyPr vert="horz" lIns="92807" tIns="46403" rIns="92807" bIns="464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0" cy="466435"/>
          </a:xfrm>
          <a:prstGeom prst="rect">
            <a:avLst/>
          </a:prstGeom>
        </p:spPr>
        <p:txBody>
          <a:bodyPr vert="horz" lIns="92807" tIns="46403" rIns="92807" bIns="46403" rtlCol="0"/>
          <a:lstStyle>
            <a:lvl1pPr algn="r">
              <a:defRPr sz="1200"/>
            </a:lvl1pPr>
          </a:lstStyle>
          <a:p>
            <a:fld id="{B3FE02FB-2851-4A5F-9041-79CB1DA36D71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2807" tIns="46403" rIns="92807" bIns="464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2807" tIns="46403" rIns="92807" bIns="46403" rtlCol="0" anchor="b"/>
          <a:lstStyle>
            <a:lvl1pPr algn="r">
              <a:defRPr sz="1200"/>
            </a:lvl1pPr>
          </a:lstStyle>
          <a:p>
            <a:fld id="{A3A2D49C-1154-40F9-80FE-1C3D4BEFE5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9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675CE946-3097-4B7C-BCBA-23837517402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88278646-58E0-40FC-BEA9-A61A262F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8646-58E0-40FC-BEA9-A61A262FB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8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8646-58E0-40FC-BEA9-A61A262FB5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6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9823"/>
            <a:ext cx="7772400" cy="200014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954-BF0A-4251-8097-575C2B96FD6B}" type="datetime1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 2016 FDP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36"/>
            <a:ext cx="9144000" cy="12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2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26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5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9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7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62985"/>
            <a:ext cx="4629150" cy="4298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62986"/>
            <a:ext cx="2949178" cy="43060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3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77532"/>
            <a:ext cx="4629150" cy="42835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77532"/>
            <a:ext cx="2949178" cy="42914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5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17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72F-4D2E-41FF-89CB-BE34A00E944A}" type="datetime1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2017 FDP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2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2409-1FF9-4544-A9BE-EB9DB90F8E44}" type="datetime1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 2016 FDP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26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4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6B90-E202-4CF3-A16D-7100B98417A1}" type="datetime1">
              <a:rPr lang="en-US" smtClean="0"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 2016 FDP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7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0741-FFFC-484C-9A20-932EB6EBE8B2}" type="datetime1">
              <a:rPr lang="en-US" smtClean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 2016 FDP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2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62985"/>
            <a:ext cx="4629150" cy="4298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62986"/>
            <a:ext cx="2949178" cy="43060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D33-3CCC-410F-8F1D-0F8A5A767CA2}" type="datetime1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 2016 FDP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9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77532"/>
            <a:ext cx="4629150" cy="42835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77532"/>
            <a:ext cx="2949178" cy="42914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B9-A05A-4D5E-B6B0-1365CCDF8B5F}" type="datetime1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 2016 FDP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95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9823"/>
            <a:ext cx="7772400" cy="200014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36"/>
            <a:ext cx="9144000" cy="12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17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4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1677-4E76-4414-80DC-09C1BD087E3D}" type="datetime1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 2016 FDP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" y="156230"/>
            <a:ext cx="1206986" cy="12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3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BF3C1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CAC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28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F2E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4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A37F0-06D2-436C-894F-61B424361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" y="156230"/>
            <a:ext cx="1206986" cy="12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3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BF3C1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CAC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28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F2E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arac@Austin.utexas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nationalacademies.org/PGA/fdp/PGA_05583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ites.nationalacademies.org/PGA/fdp/PGA_0558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webb@umn.edu" TargetMode="External"/><Relationship Id="rId7" Type="http://schemas.openxmlformats.org/officeDocument/2006/relationships/image" Target="../media/image21.png"/><Relationship Id="rId2" Type="http://schemas.openxmlformats.org/officeDocument/2006/relationships/hyperlink" Target="mailto:ariasl@uw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jlb@jh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slideLayout" Target="../slideLayouts/slideLayout15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FDP Expanded Clearinghouse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22435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Lynette Arias, University of Washington</a:t>
            </a:r>
          </a:p>
          <a:p>
            <a:r>
              <a:rPr lang="en-US" dirty="0"/>
              <a:t>Pamela Webb, University of Minnesota</a:t>
            </a:r>
          </a:p>
          <a:p>
            <a:r>
              <a:rPr lang="en-US" dirty="0"/>
              <a:t>Jennifer Barron, Johns Hopkins University</a:t>
            </a:r>
          </a:p>
          <a:p>
            <a:r>
              <a:rPr lang="en-US" dirty="0"/>
              <a:t>Chris Renner, Vanderbilt University Medical Center</a:t>
            </a:r>
          </a:p>
          <a:p>
            <a:endParaRPr lang="en-US" dirty="0"/>
          </a:p>
          <a:p>
            <a:r>
              <a:rPr lang="en-US" dirty="0"/>
              <a:t>FDP Meeting – Jan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5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424074" cy="917177"/>
          </a:xfrm>
        </p:spPr>
        <p:txBody>
          <a:bodyPr>
            <a:normAutofit/>
          </a:bodyPr>
          <a:lstStyle/>
          <a:p>
            <a:r>
              <a:rPr lang="en-US" sz="3900" dirty="0"/>
              <a:t>Time Saved Calculations for Period 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519703"/>
              </p:ext>
            </p:extLst>
          </p:nvPr>
        </p:nvGraphicFramePr>
        <p:xfrm>
          <a:off x="777195" y="2384765"/>
          <a:ext cx="7566706" cy="2513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231">
                  <a:extLst>
                    <a:ext uri="{9D8B030D-6E8A-4147-A177-3AD203B41FA5}">
                      <a16:colId xmlns:a16="http://schemas.microsoft.com/office/drawing/2014/main" xmlns="" val="1514921540"/>
                    </a:ext>
                  </a:extLst>
                </a:gridCol>
                <a:gridCol w="1163818">
                  <a:extLst>
                    <a:ext uri="{9D8B030D-6E8A-4147-A177-3AD203B41FA5}">
                      <a16:colId xmlns:a16="http://schemas.microsoft.com/office/drawing/2014/main" xmlns="" val="3244979786"/>
                    </a:ext>
                  </a:extLst>
                </a:gridCol>
                <a:gridCol w="1028476">
                  <a:extLst>
                    <a:ext uri="{9D8B030D-6E8A-4147-A177-3AD203B41FA5}">
                      <a16:colId xmlns:a16="http://schemas.microsoft.com/office/drawing/2014/main" xmlns="" val="2992338865"/>
                    </a:ext>
                  </a:extLst>
                </a:gridCol>
                <a:gridCol w="1228171">
                  <a:extLst>
                    <a:ext uri="{9D8B030D-6E8A-4147-A177-3AD203B41FA5}">
                      <a16:colId xmlns:a16="http://schemas.microsoft.com/office/drawing/2014/main" xmlns="" val="1107023097"/>
                    </a:ext>
                  </a:extLst>
                </a:gridCol>
                <a:gridCol w="1449409">
                  <a:extLst>
                    <a:ext uri="{9D8B030D-6E8A-4147-A177-3AD203B41FA5}">
                      <a16:colId xmlns:a16="http://schemas.microsoft.com/office/drawing/2014/main" xmlns="" val="1079388840"/>
                    </a:ext>
                  </a:extLst>
                </a:gridCol>
                <a:gridCol w="1665601">
                  <a:extLst>
                    <a:ext uri="{9D8B030D-6E8A-4147-A177-3AD203B41FA5}">
                      <a16:colId xmlns:a16="http://schemas.microsoft.com/office/drawing/2014/main" xmlns="" val="3952947686"/>
                    </a:ext>
                  </a:extLst>
                </a:gridCol>
              </a:tblGrid>
              <a:tr h="1816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Cohort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Entity Profile Used as PTE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Entity Profile Used as Sub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Hours Saved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Average Hours Saved Per Institution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Average Hours Saved Per Institution Per Day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920517672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986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3,040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57.35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0.47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81443403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859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2,680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36.21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0.48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0503695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367" y="5250424"/>
            <a:ext cx="400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BF3C1B"/>
                </a:solidFill>
              </a:rPr>
              <a:t>Total Hours Saved = 5,720</a:t>
            </a:r>
          </a:p>
        </p:txBody>
      </p:sp>
    </p:spTree>
    <p:extLst>
      <p:ext uri="{BB962C8B-B14F-4D97-AF65-F5344CB8AC3E}">
        <p14:creationId xmlns:p14="http://schemas.microsoft.com/office/powerpoint/2010/main" val="123315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Institutions with 5+ Transactions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646040"/>
              </p:ext>
            </p:extLst>
          </p:nvPr>
        </p:nvGraphicFramePr>
        <p:xfrm>
          <a:off x="274317" y="2184740"/>
          <a:ext cx="8657414" cy="1946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103">
                  <a:extLst>
                    <a:ext uri="{9D8B030D-6E8A-4147-A177-3AD203B41FA5}">
                      <a16:colId xmlns:a16="http://schemas.microsoft.com/office/drawing/2014/main" xmlns="" val="79366692"/>
                    </a:ext>
                  </a:extLst>
                </a:gridCol>
                <a:gridCol w="763509">
                  <a:extLst>
                    <a:ext uri="{9D8B030D-6E8A-4147-A177-3AD203B41FA5}">
                      <a16:colId xmlns:a16="http://schemas.microsoft.com/office/drawing/2014/main" xmlns="" val="1737586314"/>
                    </a:ext>
                  </a:extLst>
                </a:gridCol>
                <a:gridCol w="1319963">
                  <a:extLst>
                    <a:ext uri="{9D8B030D-6E8A-4147-A177-3AD203B41FA5}">
                      <a16:colId xmlns:a16="http://schemas.microsoft.com/office/drawing/2014/main" xmlns="" val="1513669258"/>
                    </a:ext>
                  </a:extLst>
                </a:gridCol>
                <a:gridCol w="1281141">
                  <a:extLst>
                    <a:ext uri="{9D8B030D-6E8A-4147-A177-3AD203B41FA5}">
                      <a16:colId xmlns:a16="http://schemas.microsoft.com/office/drawing/2014/main" xmlns="" val="1559947596"/>
                    </a:ext>
                  </a:extLst>
                </a:gridCol>
                <a:gridCol w="1412167">
                  <a:extLst>
                    <a:ext uri="{9D8B030D-6E8A-4147-A177-3AD203B41FA5}">
                      <a16:colId xmlns:a16="http://schemas.microsoft.com/office/drawing/2014/main" xmlns="" val="2522509158"/>
                    </a:ext>
                  </a:extLst>
                </a:gridCol>
                <a:gridCol w="1082177">
                  <a:extLst>
                    <a:ext uri="{9D8B030D-6E8A-4147-A177-3AD203B41FA5}">
                      <a16:colId xmlns:a16="http://schemas.microsoft.com/office/drawing/2014/main" xmlns="" val="3702195648"/>
                    </a:ext>
                  </a:extLst>
                </a:gridCol>
                <a:gridCol w="1082177">
                  <a:extLst>
                    <a:ext uri="{9D8B030D-6E8A-4147-A177-3AD203B41FA5}">
                      <a16:colId xmlns:a16="http://schemas.microsoft.com/office/drawing/2014/main" xmlns="" val="2497754491"/>
                    </a:ext>
                  </a:extLst>
                </a:gridCol>
                <a:gridCol w="1082177">
                  <a:extLst>
                    <a:ext uri="{9D8B030D-6E8A-4147-A177-3AD203B41FA5}">
                      <a16:colId xmlns:a16="http://schemas.microsoft.com/office/drawing/2014/main" xmlns="" val="2032364432"/>
                    </a:ext>
                  </a:extLst>
                </a:gridCol>
              </a:tblGrid>
              <a:tr h="1287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Cohort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 </a:t>
                      </a:r>
                      <a:r>
                        <a:rPr lang="en-US" sz="1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of  Entities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Live Business Days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Entity Profile Used as PTE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Entity Profile Used as Sub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Hours Saved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 Hours Saved Per Institution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 Hours Saved Per Institution Per Day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281029"/>
                  </a:ext>
                </a:extLst>
              </a:tr>
              <a:tr h="329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968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951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2,979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99.29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1.17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43059324"/>
                  </a:ext>
                </a:extLst>
              </a:tr>
              <a:tr h="329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2,598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83.81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1.61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338383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8367" y="5250424"/>
            <a:ext cx="400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BF3C1B"/>
                </a:solidFill>
              </a:rPr>
              <a:t>Total Hours Saved = 5,570</a:t>
            </a:r>
          </a:p>
        </p:txBody>
      </p:sp>
    </p:spTree>
    <p:extLst>
      <p:ext uri="{BB962C8B-B14F-4D97-AF65-F5344CB8AC3E}">
        <p14:creationId xmlns:p14="http://schemas.microsoft.com/office/powerpoint/2010/main" val="328634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Institutions with &gt;50 Subawards to Fellow Piloteers in Period 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867142"/>
              </p:ext>
            </p:extLst>
          </p:nvPr>
        </p:nvGraphicFramePr>
        <p:xfrm>
          <a:off x="2233748" y="1542416"/>
          <a:ext cx="4937761" cy="4813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292">
                  <a:extLst>
                    <a:ext uri="{9D8B030D-6E8A-4147-A177-3AD203B41FA5}">
                      <a16:colId xmlns:a16="http://schemas.microsoft.com/office/drawing/2014/main" xmlns="" val="2408958479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xmlns="" val="3910090014"/>
                    </a:ext>
                  </a:extLst>
                </a:gridCol>
              </a:tblGrid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Massachusetts General Hospital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138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45595710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Johns Hopkins University</a:t>
                      </a:r>
                      <a:endParaRPr lang="en-US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118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71779721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University of Washington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0457531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University of California, San Francisco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78426300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Duke University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98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08978958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Brigham and Women's Hospital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90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7118949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Washington University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83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66070254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Stanford University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83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01093335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Dana-Farber Cancer Institute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00865335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University of Michigan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73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54771385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University of California, Los Angeles  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73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18238411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University of North Carolina at Chapel Hill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69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17478198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Vanderbilt University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61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39259817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Massachusetts Institute of Technology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60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19284990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University of Minnesota – Twin Cities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26722280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University of Florida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61501303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Harvard T.H. Chan School of Public Health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53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15657778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University of Wisconsin-Madison</a:t>
                      </a:r>
                      <a:endParaRPr lang="en-US" sz="1600" b="1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32160999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Yale University</a:t>
                      </a:r>
                      <a:endParaRPr lang="en-US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51</a:t>
                      </a:r>
                      <a:endParaRPr lang="en-US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1361028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5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Pairings &amp; Proximity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620640"/>
              </p:ext>
            </p:extLst>
          </p:nvPr>
        </p:nvGraphicFramePr>
        <p:xfrm>
          <a:off x="2495006" y="2600431"/>
          <a:ext cx="3877219" cy="2890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813">
                  <a:extLst>
                    <a:ext uri="{9D8B030D-6E8A-4147-A177-3AD203B41FA5}">
                      <a16:colId xmlns:a16="http://schemas.microsoft.com/office/drawing/2014/main" xmlns="" val="2378631047"/>
                    </a:ext>
                  </a:extLst>
                </a:gridCol>
                <a:gridCol w="1292406">
                  <a:extLst>
                    <a:ext uri="{9D8B030D-6E8A-4147-A177-3AD203B41FA5}">
                      <a16:colId xmlns:a16="http://schemas.microsoft.com/office/drawing/2014/main" xmlns="" val="1337784834"/>
                    </a:ext>
                  </a:extLst>
                </a:gridCol>
              </a:tblGrid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Cities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Subaward Actions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21718378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Boston, MA &amp; Boston, MA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112449130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Cambridge, MA &amp; Boston, MA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904012574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Boston, MA &amp; Cambridge, MA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57550825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Baltimore, MD &amp; Baltimore, MD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626630567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Chapel Hill, NC &amp; Durham, NC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24114264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Nashville, TN &amp; Nashville, TN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51698694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York, NY &amp; New York, NY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180475634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Durham, NC &amp; Chapel Hill, NC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74585485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Atlanta, GA &amp; Atlanta, GA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40365279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Berkeley, CA &amp; San Francisco, CA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63886936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8719" y="5646421"/>
            <a:ext cx="700169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18 pairs of institutions recorded five or more actions in both directions, as both pass-through entity and subrecipient.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8720" y="1663950"/>
            <a:ext cx="700169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Pairs of institutions with most subrecipient activity tended to be in close proximity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319342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</a:t>
            </a:r>
            <a:r>
              <a:rPr lang="en-US" dirty="0" err="1"/>
              <a:t>Subaward</a:t>
            </a:r>
            <a:r>
              <a:rPr lang="en-US" dirty="0"/>
              <a:t> Funding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7087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70681" y="3262630"/>
            <a:ext cx="3842113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The U.S. Department of Health &amp; Human Services was the prime sponsor in 66% of the </a:t>
            </a:r>
            <a:r>
              <a:rPr lang="en-US" b="1" dirty="0" err="1"/>
              <a:t>subaward</a:t>
            </a:r>
            <a:r>
              <a:rPr lang="en-US" b="1" dirty="0"/>
              <a:t> actions recorded.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5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 most institutions use  the EC?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258" y="1594794"/>
            <a:ext cx="7419483" cy="45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3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1" y="292498"/>
            <a:ext cx="7717989" cy="917177"/>
          </a:xfrm>
        </p:spPr>
        <p:txBody>
          <a:bodyPr>
            <a:normAutofit/>
          </a:bodyPr>
          <a:lstStyle/>
          <a:p>
            <a:r>
              <a:rPr lang="en-US" dirty="0"/>
              <a:t>Phase 2 – Web based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7844" cy="4351338"/>
          </a:xfrm>
        </p:spPr>
        <p:txBody>
          <a:bodyPr>
            <a:normAutofit/>
          </a:bodyPr>
          <a:lstStyle/>
          <a:p>
            <a:r>
              <a:rPr lang="en-US" dirty="0"/>
              <a:t>Development active since Sept FDP meeting</a:t>
            </a:r>
          </a:p>
          <a:p>
            <a:r>
              <a:rPr lang="en-US" dirty="0"/>
              <a:t>Active user acceptance testing – Nov thru Jan</a:t>
            </a:r>
          </a:p>
          <a:p>
            <a:pPr lvl="1"/>
            <a:r>
              <a:rPr lang="en-US" dirty="0"/>
              <a:t>By Working Group members</a:t>
            </a:r>
          </a:p>
          <a:p>
            <a:r>
              <a:rPr lang="en-US" dirty="0"/>
              <a:t>Reminders about this phase of development</a:t>
            </a:r>
          </a:p>
          <a:p>
            <a:pPr lvl="1"/>
            <a:r>
              <a:rPr lang="en-US" dirty="0"/>
              <a:t>Keeping functionality basic</a:t>
            </a:r>
          </a:p>
          <a:p>
            <a:pPr lvl="1"/>
            <a:r>
              <a:rPr lang="en-US" dirty="0"/>
              <a:t>Same “functionality”/content as Excel Profile</a:t>
            </a:r>
          </a:p>
          <a:p>
            <a:pPr lvl="1"/>
            <a:r>
              <a:rPr lang="en-US" dirty="0"/>
              <a:t>Brings in basic validations</a:t>
            </a:r>
          </a:p>
          <a:p>
            <a:pPr lvl="1"/>
            <a:r>
              <a:rPr lang="en-US" dirty="0"/>
              <a:t>When we all go live – will all be testing in Pilot phase still!</a:t>
            </a:r>
          </a:p>
          <a:p>
            <a:pPr lvl="1"/>
            <a:r>
              <a:rPr lang="en-US" dirty="0"/>
              <a:t>We are doing all we can to help it go smoothly and be very intuitive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3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system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3979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Basic system first developed</a:t>
            </a:r>
          </a:p>
          <a:p>
            <a:pPr lvl="1"/>
            <a:r>
              <a:rPr lang="en-US" dirty="0"/>
              <a:t>Data entry forms, with validation and dropdown lists for standard consistent options</a:t>
            </a:r>
          </a:p>
          <a:p>
            <a:pPr lvl="1"/>
            <a:r>
              <a:rPr lang="en-US" dirty="0"/>
              <a:t>User access management structure </a:t>
            </a:r>
          </a:p>
          <a:p>
            <a:pPr lvl="1"/>
            <a:r>
              <a:rPr lang="en-US" dirty="0"/>
              <a:t>Workflow and Authorization process</a:t>
            </a:r>
          </a:p>
          <a:p>
            <a:pPr lvl="1"/>
            <a:r>
              <a:rPr lang="en-US" dirty="0"/>
              <a:t>Users will sign business use agreement </a:t>
            </a:r>
          </a:p>
          <a:p>
            <a:pPr lvl="1"/>
            <a:r>
              <a:rPr lang="en-US" dirty="0"/>
              <a:t>Simple print function</a:t>
            </a:r>
          </a:p>
          <a:p>
            <a:r>
              <a:rPr lang="en-US" dirty="0"/>
              <a:t>Future enhancements</a:t>
            </a:r>
          </a:p>
          <a:p>
            <a:pPr lvl="1"/>
            <a:r>
              <a:rPr lang="en-US" dirty="0"/>
              <a:t>Pull data from other systems, as feasible (SAM)</a:t>
            </a:r>
          </a:p>
          <a:p>
            <a:pPr lvl="1"/>
            <a:r>
              <a:rPr lang="en-US" dirty="0"/>
              <a:t>Automatic notifications to POC for expired information</a:t>
            </a:r>
          </a:p>
          <a:p>
            <a:pPr lvl="1"/>
            <a:r>
              <a:rPr lang="en-US" dirty="0"/>
              <a:t>API’s (Application Program Interface)</a:t>
            </a:r>
          </a:p>
          <a:p>
            <a:pPr lvl="1"/>
            <a:r>
              <a:rPr lang="en-US" dirty="0"/>
              <a:t>Additional reports and data output</a:t>
            </a:r>
          </a:p>
          <a:p>
            <a:r>
              <a:rPr lang="en-US" dirty="0"/>
              <a:t>Cohort 1 &amp; 2 data into new system</a:t>
            </a:r>
          </a:p>
          <a:p>
            <a:pPr lvl="1"/>
            <a:r>
              <a:rPr lang="en-US" dirty="0"/>
              <a:t>Had talked about doing a system conversion</a:t>
            </a:r>
          </a:p>
          <a:p>
            <a:pPr lvl="1"/>
            <a:r>
              <a:rPr lang="en-US" dirty="0"/>
              <a:t>Opting for all </a:t>
            </a:r>
            <a:r>
              <a:rPr lang="en-US" dirty="0" err="1"/>
              <a:t>Piloteers</a:t>
            </a:r>
            <a:r>
              <a:rPr lang="en-US" dirty="0"/>
              <a:t> to enter their information – as part of testing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5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system – Overview of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43328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Instructions to be provided at kick off</a:t>
            </a:r>
          </a:p>
          <a:p>
            <a:r>
              <a:rPr lang="en-US" dirty="0"/>
              <a:t>All </a:t>
            </a:r>
            <a:r>
              <a:rPr lang="en-US" dirty="0" err="1"/>
              <a:t>Piloteer</a:t>
            </a:r>
            <a:r>
              <a:rPr lang="en-US" dirty="0"/>
              <a:t> Primary Points of Contact will be set up as Entity Super User by system developers</a:t>
            </a:r>
          </a:p>
          <a:p>
            <a:pPr lvl="1"/>
            <a:r>
              <a:rPr lang="en-US" dirty="0"/>
              <a:t>Call for POC updates will be sent after FDP meeting</a:t>
            </a:r>
          </a:p>
          <a:p>
            <a:pPr lvl="1"/>
            <a:r>
              <a:rPr lang="en-US" dirty="0"/>
              <a:t>Email will be sent to POC/Super User with login in</a:t>
            </a:r>
          </a:p>
          <a:p>
            <a:pPr lvl="1"/>
            <a:r>
              <a:rPr lang="en-US" dirty="0"/>
              <a:t>POC can then go in and create other users &amp; grant rights</a:t>
            </a:r>
          </a:p>
          <a:p>
            <a:pPr lvl="1"/>
            <a:r>
              <a:rPr lang="en-US" dirty="0"/>
              <a:t>POC can then create Profile or other user they create can</a:t>
            </a:r>
          </a:p>
          <a:p>
            <a:r>
              <a:rPr lang="en-US" dirty="0"/>
              <a:t>Once logged in – simply navigate to “Add Organization”</a:t>
            </a:r>
          </a:p>
          <a:p>
            <a:pPr lvl="1"/>
            <a:r>
              <a:rPr lang="en-US" dirty="0"/>
              <a:t>3 initial fields of data to create a new Profile</a:t>
            </a:r>
          </a:p>
          <a:p>
            <a:pPr lvl="1"/>
            <a:r>
              <a:rPr lang="en-US" dirty="0"/>
              <a:t>Enter data by tab from there</a:t>
            </a:r>
          </a:p>
          <a:p>
            <a:pPr lvl="1"/>
            <a:r>
              <a:rPr lang="en-US" dirty="0"/>
              <a:t>When data all added in Profile, editor submits to AO</a:t>
            </a:r>
          </a:p>
          <a:p>
            <a:pPr lvl="1"/>
            <a:r>
              <a:rPr lang="en-US" dirty="0"/>
              <a:t>AO gets email, reviews, authorizes and submits to FDP</a:t>
            </a:r>
          </a:p>
          <a:p>
            <a:pPr lvl="1"/>
            <a:r>
              <a:rPr lang="en-US" dirty="0"/>
              <a:t>FDP reviews, approves and publishes (if all is well)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5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 – Web based system Demo/Training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Chris Renner, Vanderbilt University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2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825625"/>
            <a:ext cx="851535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Brief overview</a:t>
            </a:r>
          </a:p>
          <a:p>
            <a:r>
              <a:rPr lang="en-US" dirty="0"/>
              <a:t>Cohort 1 &amp; 2 – Reporting Period 2 data results</a:t>
            </a:r>
          </a:p>
          <a:p>
            <a:r>
              <a:rPr lang="en-US" dirty="0"/>
              <a:t>Phase 2 - Web based system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Demo/Training</a:t>
            </a:r>
          </a:p>
          <a:p>
            <a:pPr lvl="1"/>
            <a:r>
              <a:rPr lang="en-US" dirty="0"/>
              <a:t>Go-Live estimated timeline</a:t>
            </a:r>
          </a:p>
          <a:p>
            <a:r>
              <a:rPr lang="en-US" dirty="0"/>
              <a:t>Cohort 3 Go-Live Plans</a:t>
            </a:r>
          </a:p>
          <a:p>
            <a:r>
              <a:rPr lang="en-US" dirty="0"/>
              <a:t>Financial Questionnaire – for use by non Single Audit Entities</a:t>
            </a:r>
          </a:p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845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1" y="292498"/>
            <a:ext cx="7524805" cy="917177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 Go-Live / Cohort 3 Go-Live</a:t>
            </a:r>
            <a:br>
              <a:rPr lang="en-US" dirty="0"/>
            </a:br>
            <a:r>
              <a:rPr lang="en-US" dirty="0"/>
              <a:t>Estimated Timeline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421109"/>
              </p:ext>
            </p:extLst>
          </p:nvPr>
        </p:nvGraphicFramePr>
        <p:xfrm>
          <a:off x="685800" y="1666332"/>
          <a:ext cx="753563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Target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  <a:r>
                        <a:rPr lang="en-US" baseline="0" dirty="0"/>
                        <a:t> / Activity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387">
                <a:tc>
                  <a:txBody>
                    <a:bodyPr/>
                    <a:lstStyle/>
                    <a:p>
                      <a:r>
                        <a:rPr lang="en-US" dirty="0"/>
                        <a:t>1/16/2017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Call for updates</a:t>
                      </a:r>
                      <a:r>
                        <a:rPr lang="en-US" baseline="0" dirty="0"/>
                        <a:t> to </a:t>
                      </a:r>
                      <a:r>
                        <a:rPr lang="en-US" baseline="0" dirty="0" err="1"/>
                        <a:t>Piloteer</a:t>
                      </a:r>
                      <a:r>
                        <a:rPr lang="en-US" baseline="0" dirty="0"/>
                        <a:t> POC’s 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r>
                        <a:rPr lang="en-US" dirty="0"/>
                        <a:t>2/15/2017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POC’s set up with Super User access – emails 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Go-Live Kick-off</a:t>
                      </a:r>
                      <a:r>
                        <a:rPr lang="en-US" baseline="0" dirty="0"/>
                        <a:t> email &amp; instructions sent to </a:t>
                      </a:r>
                      <a:r>
                        <a:rPr lang="en-US" baseline="0" dirty="0" err="1"/>
                        <a:t>Piloteers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Piloteers</a:t>
                      </a:r>
                      <a:r>
                        <a:rPr lang="en-US" dirty="0"/>
                        <a:t> begin creating their Profiles in web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r>
                        <a:rPr lang="en-US" dirty="0"/>
                        <a:t>3/1/2017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 for all web</a:t>
                      </a:r>
                      <a:r>
                        <a:rPr lang="en-US" baseline="0" dirty="0"/>
                        <a:t> Profiles being submitted to FDP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r>
                        <a:rPr lang="en-US" dirty="0"/>
                        <a:t>3/1/2017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date to have all Profiles approved &amp; published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r>
                        <a:rPr lang="en-US" dirty="0"/>
                        <a:t>3/15/2017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go-live</a:t>
                      </a:r>
                      <a:r>
                        <a:rPr lang="en-US" baseline="0" dirty="0"/>
                        <a:t> for Cohort 3 – kick off email 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r>
                        <a:rPr lang="en-US" dirty="0"/>
                        <a:t>3/29/2017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  <a:r>
                        <a:rPr lang="en-US" baseline="0" dirty="0"/>
                        <a:t> for Cohort 3 Profiles being submitted to FDP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r>
                        <a:rPr lang="en-US" dirty="0"/>
                        <a:t>4/1/2017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date for all Cohort</a:t>
                      </a:r>
                      <a:r>
                        <a:rPr lang="en-US" baseline="0" dirty="0"/>
                        <a:t> 3 Profiles to be approved &amp; published for use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r>
                        <a:rPr lang="en-US" dirty="0"/>
                        <a:t>6/30/2017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reporting</a:t>
                      </a:r>
                      <a:r>
                        <a:rPr lang="en-US" baseline="0" dirty="0"/>
                        <a:t> period ends.  Pilot officially ends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6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683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Available for Entities </a:t>
            </a:r>
            <a:r>
              <a:rPr lang="en-US" u="sng" dirty="0"/>
              <a:t>NOT</a:t>
            </a:r>
            <a:r>
              <a:rPr lang="en-US" dirty="0"/>
              <a:t> subject to Single Audit</a:t>
            </a:r>
          </a:p>
          <a:p>
            <a:r>
              <a:rPr lang="en-US" dirty="0"/>
              <a:t>Series of questions to help assess Entity overall</a:t>
            </a:r>
          </a:p>
          <a:p>
            <a:r>
              <a:rPr lang="en-US" dirty="0"/>
              <a:t>Matches very closely with NSF Financial Management Systems Questionnaire:</a:t>
            </a:r>
          </a:p>
          <a:p>
            <a:pPr lvl="1"/>
            <a:r>
              <a:rPr lang="en-US" dirty="0"/>
              <a:t>General Information</a:t>
            </a:r>
          </a:p>
          <a:p>
            <a:pPr lvl="1"/>
            <a:r>
              <a:rPr lang="en-US" dirty="0"/>
              <a:t>Fiscal Responsibility and Internal Controls</a:t>
            </a:r>
          </a:p>
          <a:p>
            <a:pPr lvl="1"/>
            <a:r>
              <a:rPr lang="en-US" dirty="0"/>
              <a:t>Accounting System</a:t>
            </a:r>
          </a:p>
          <a:p>
            <a:pPr lvl="1"/>
            <a:r>
              <a:rPr lang="en-US" dirty="0"/>
              <a:t>Facilities &amp; Administrative Costs</a:t>
            </a:r>
          </a:p>
          <a:p>
            <a:pPr lvl="1"/>
            <a:r>
              <a:rPr lang="en-US" dirty="0"/>
              <a:t>Cost Sharing</a:t>
            </a:r>
          </a:p>
          <a:p>
            <a:pPr lvl="1"/>
            <a:r>
              <a:rPr lang="en-US" dirty="0"/>
              <a:t>Funds Management</a:t>
            </a:r>
          </a:p>
          <a:p>
            <a:pPr lvl="1"/>
            <a:r>
              <a:rPr lang="en-US" dirty="0"/>
              <a:t>Personnel </a:t>
            </a:r>
          </a:p>
          <a:p>
            <a:pPr lvl="1"/>
            <a:r>
              <a:rPr lang="en-US" dirty="0"/>
              <a:t>Procurement</a:t>
            </a:r>
          </a:p>
          <a:p>
            <a:pPr lvl="1"/>
            <a:r>
              <a:rPr lang="en-US" dirty="0"/>
              <a:t>Property Management</a:t>
            </a:r>
          </a:p>
          <a:p>
            <a:pPr lvl="1"/>
            <a:r>
              <a:rPr lang="en-US" dirty="0"/>
              <a:t>Cost Transfers</a:t>
            </a:r>
          </a:p>
          <a:p>
            <a:pPr lvl="1"/>
            <a:r>
              <a:rPr lang="en-US" dirty="0"/>
              <a:t>Program Income</a:t>
            </a:r>
          </a:p>
          <a:p>
            <a:r>
              <a:rPr lang="en-US" dirty="0"/>
              <a:t>Subgroup lead – Sara Clough, </a:t>
            </a:r>
            <a:r>
              <a:rPr lang="en-US" dirty="0">
                <a:hlinkClick r:id="rId2"/>
              </a:rPr>
              <a:t>sarac@Austin.utexas.edu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0082" y="3435658"/>
            <a:ext cx="2281561" cy="1384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Smart Form Under Construction! </a:t>
            </a:r>
          </a:p>
        </p:txBody>
      </p:sp>
    </p:spTree>
    <p:extLst>
      <p:ext uri="{BB962C8B-B14F-4D97-AF65-F5344CB8AC3E}">
        <p14:creationId xmlns:p14="http://schemas.microsoft.com/office/powerpoint/2010/main" val="381894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59966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Tentative Go live for use of system – 2/15/2017</a:t>
            </a:r>
          </a:p>
          <a:p>
            <a:r>
              <a:rPr lang="en-US" dirty="0"/>
              <a:t>Pilot reporting periods – gather data on effectiveness of use of Clearinghouse!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Cohort 3 – tentative go live 3/15 /2017 “Volunteers” thus far:</a:t>
            </a:r>
          </a:p>
          <a:p>
            <a:pPr lvl="1"/>
            <a:r>
              <a:rPr lang="en-US" dirty="0"/>
              <a:t>University of Pittsburgh</a:t>
            </a:r>
          </a:p>
          <a:p>
            <a:pPr lvl="1"/>
            <a:r>
              <a:rPr lang="en-US" dirty="0"/>
              <a:t>Michigan State University</a:t>
            </a:r>
          </a:p>
          <a:p>
            <a:pPr lvl="1"/>
            <a:r>
              <a:rPr lang="en-US" dirty="0"/>
              <a:t>Ohio State University</a:t>
            </a:r>
          </a:p>
          <a:p>
            <a:pPr lvl="1"/>
            <a:r>
              <a:rPr lang="en-US" dirty="0"/>
              <a:t>Other UC schools:  Merced, Santa Barbara, Santa Cruz, San Diego</a:t>
            </a:r>
          </a:p>
          <a:p>
            <a:pPr lvl="1"/>
            <a:r>
              <a:rPr lang="en-US" dirty="0"/>
              <a:t>Northeastern</a:t>
            </a:r>
          </a:p>
          <a:p>
            <a:pPr lvl="1"/>
            <a:r>
              <a:rPr lang="en-US" dirty="0"/>
              <a:t>Columbia University</a:t>
            </a:r>
          </a:p>
          <a:p>
            <a:pPr lvl="1"/>
            <a:r>
              <a:rPr lang="en-US" dirty="0"/>
              <a:t>University of Southern California</a:t>
            </a:r>
          </a:p>
          <a:p>
            <a:pPr lvl="1"/>
            <a:r>
              <a:rPr lang="en-US" dirty="0"/>
              <a:t>University of Iowa</a:t>
            </a:r>
          </a:p>
          <a:p>
            <a:pPr lvl="1"/>
            <a:r>
              <a:rPr lang="en-US" dirty="0"/>
              <a:t>University of Texas, Arlington</a:t>
            </a:r>
          </a:p>
          <a:p>
            <a:pPr lvl="1"/>
            <a:r>
              <a:rPr lang="en-US" dirty="0"/>
              <a:t>University of Colorado, Denver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57419"/>
              </p:ext>
            </p:extLst>
          </p:nvPr>
        </p:nvGraphicFramePr>
        <p:xfrm>
          <a:off x="723901" y="2548166"/>
          <a:ext cx="76363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6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6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9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3/28</a:t>
                      </a:r>
                      <a:r>
                        <a:rPr lang="en-US" baseline="0" dirty="0"/>
                        <a:t> – 6/30/16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 – 10/30/16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11/1/16 – 2/28/2017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</a:t>
                      </a:r>
                      <a:r>
                        <a:rPr lang="en-US" baseline="0" dirty="0"/>
                        <a:t> – 6/30/17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115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867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Piloteers</a:t>
            </a:r>
            <a:r>
              <a:rPr lang="en-US" dirty="0"/>
              <a:t> – please consider adding attachments to your institution web sites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Opportunities to join in the future?</a:t>
            </a:r>
          </a:p>
          <a:p>
            <a:pPr lvl="1"/>
            <a:r>
              <a:rPr lang="en-US" dirty="0"/>
              <a:t>Not part of Cohort 1 or 2? – gather support at your institution!  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For possible Cohort 3 addition in future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If institution not interested in joining – why not?  Let us know so we can help make changes, if feasible, that would help!</a:t>
            </a:r>
          </a:p>
          <a:p>
            <a:pPr lvl="1"/>
            <a:r>
              <a:rPr lang="en-US" dirty="0"/>
              <a:t>If all goes well with Pilot and web based system could be recommended for non FDP institutions later in 2017</a:t>
            </a:r>
          </a:p>
          <a:p>
            <a:r>
              <a:rPr lang="en-US" dirty="0"/>
              <a:t>Keep an eye on what we are up to! 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FDP Expanded Clearinghouse Webpage</a:t>
            </a:r>
          </a:p>
          <a:p>
            <a:pPr lvl="2"/>
            <a:r>
              <a:rPr lang="en-US" dirty="0">
                <a:sym typeface="Wingdings" panose="05000000000000000000" pitchFamily="2" charset="2"/>
                <a:hlinkClick r:id="rId2"/>
              </a:rPr>
              <a:t>http://sites.nationalacademies.org/PGA/fdp/PGA_055835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Everything we are working on is kept here!  We are fully transparent!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49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1353"/>
            <a:ext cx="8357408" cy="470561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http://sites.nationalacademies.org/PGA/fdp/PGA_055835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5" y="1826302"/>
            <a:ext cx="4979473" cy="42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74" y="3256740"/>
            <a:ext cx="4930226" cy="3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13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71" y="261256"/>
            <a:ext cx="6591201" cy="60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877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iasl\AppData\Local\Microsoft\Windows\Temporary Internet Files\Content.Outlook\CRYZ2U62\1421579_523875381039017_86525830_n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53174"/>
            <a:ext cx="2115044" cy="31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Continued thanks to a Great Team!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50926"/>
              </p:ext>
            </p:extLst>
          </p:nvPr>
        </p:nvGraphicFramePr>
        <p:xfrm>
          <a:off x="247455" y="1655851"/>
          <a:ext cx="5541023" cy="3904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9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1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WORKGROUP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Lynette Arias (Co-Chair)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University of Washington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Jennifer Barron (Co-Chair)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Johns Hopkins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Pamela Webb (Co-Chair)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University of Minnesota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Patrice Carroll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Brown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Marcy </a:t>
                      </a:r>
                      <a:r>
                        <a:rPr lang="en-US" sz="1100" u="none" strike="noStrike" dirty="0" err="1">
                          <a:effectLst/>
                        </a:rPr>
                        <a:t>Friedle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Florida State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Rebecca </a:t>
                      </a:r>
                      <a:r>
                        <a:rPr lang="en-US" sz="1100" u="none" strike="noStrike" dirty="0" err="1">
                          <a:effectLst/>
                        </a:rPr>
                        <a:t>Balentine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Icahn School of Medicine at Mount Sinai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Julie Thatcher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Institute for Systems Biology (ERI)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Amanda Hamaker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Purdue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Gloria Greene/ Steve Parker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University of Alabama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Jennifer </a:t>
                      </a:r>
                      <a:r>
                        <a:rPr lang="en-US" sz="1100" u="none" strike="noStrike" dirty="0" err="1">
                          <a:effectLst/>
                        </a:rPr>
                        <a:t>Rodis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University of Wisconsin-Madison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Sara Clough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UT Austin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2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Courtney </a:t>
                      </a:r>
                      <a:r>
                        <a:rPr lang="en-US" sz="1100" u="none" strike="noStrike" dirty="0" err="1">
                          <a:effectLst/>
                        </a:rPr>
                        <a:t>Swaney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UT Austin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Robert Prentiss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UT Austin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Tyra Patrice Darville-Layne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Northwestern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Christopher Renner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Vanderbilt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7" y="2609223"/>
            <a:ext cx="1631853" cy="108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3255" y="2027385"/>
            <a:ext cx="1579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Lulu Sun</a:t>
            </a:r>
          </a:p>
          <a:p>
            <a:r>
              <a:rPr lang="en-US" dirty="0"/>
              <a:t> UW Work study student</a:t>
            </a:r>
          </a:p>
        </p:txBody>
      </p:sp>
    </p:spTree>
    <p:extLst>
      <p:ext uri="{BB962C8B-B14F-4D97-AF65-F5344CB8AC3E}">
        <p14:creationId xmlns:p14="http://schemas.microsoft.com/office/powerpoint/2010/main" val="3789522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Profile updates and questions, please use</a:t>
            </a:r>
          </a:p>
          <a:p>
            <a:pPr marL="457200" lvl="1" indent="0">
              <a:buNone/>
            </a:pPr>
            <a:r>
              <a:rPr lang="en-US" sz="4400" dirty="0"/>
              <a:t>fdpechelp@gmail.com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08" y="3227728"/>
            <a:ext cx="3695125" cy="27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66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Lynette Arias</a:t>
            </a:r>
          </a:p>
          <a:p>
            <a:pPr lvl="1"/>
            <a:r>
              <a:rPr lang="en-US" dirty="0"/>
              <a:t>University of Washington</a:t>
            </a:r>
          </a:p>
          <a:p>
            <a:pPr lvl="1"/>
            <a:r>
              <a:rPr lang="en-US" dirty="0">
                <a:hlinkClick r:id="rId2"/>
              </a:rPr>
              <a:t>ariasl@uw.edu</a:t>
            </a:r>
            <a:endParaRPr lang="en-US" dirty="0"/>
          </a:p>
          <a:p>
            <a:r>
              <a:rPr lang="en-US" dirty="0"/>
              <a:t>Pamela Webb</a:t>
            </a:r>
          </a:p>
          <a:p>
            <a:pPr lvl="1"/>
            <a:r>
              <a:rPr lang="en-US" dirty="0"/>
              <a:t>University of Minnesota</a:t>
            </a:r>
          </a:p>
          <a:p>
            <a:pPr lvl="1"/>
            <a:r>
              <a:rPr lang="en-US" dirty="0">
                <a:hlinkClick r:id="rId3"/>
              </a:rPr>
              <a:t>pwebb@umn.edu</a:t>
            </a:r>
            <a:endParaRPr lang="en-US" dirty="0"/>
          </a:p>
          <a:p>
            <a:r>
              <a:rPr lang="en-US" dirty="0"/>
              <a:t>Jennifer Barron</a:t>
            </a:r>
          </a:p>
          <a:p>
            <a:pPr lvl="1"/>
            <a:r>
              <a:rPr lang="en-US" dirty="0"/>
              <a:t>Johns Hopkins University</a:t>
            </a:r>
          </a:p>
          <a:p>
            <a:pPr lvl="1"/>
            <a:r>
              <a:rPr lang="en-US" dirty="0">
                <a:hlinkClick r:id="rId4"/>
              </a:rPr>
              <a:t>jlb@jhu.edu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01759"/>
            <a:ext cx="2057400" cy="365125"/>
          </a:xfrm>
        </p:spPr>
        <p:txBody>
          <a:bodyPr/>
          <a:lstStyle/>
          <a:p>
            <a:fld id="{1D54C337-398D-4E1F-9A29-0256C29DC210}" type="slidenum">
              <a:rPr lang="en-US" smtClean="0"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87" y="1723548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12" y="2914173"/>
            <a:ext cx="1395119" cy="139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60" y="4538451"/>
            <a:ext cx="1159552" cy="16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5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27" y="1591162"/>
            <a:ext cx="8362950" cy="49620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Pilot timeline  - where are we now?</a:t>
            </a:r>
          </a:p>
          <a:p>
            <a:r>
              <a:rPr lang="en-US" dirty="0"/>
              <a:t>Pilot Period 2/1/2016 – 6/30/2017 (17 months)</a:t>
            </a:r>
          </a:p>
          <a:p>
            <a:r>
              <a:rPr lang="en-US" dirty="0"/>
              <a:t># of FDP member institutions involved so far</a:t>
            </a:r>
          </a:p>
          <a:p>
            <a:pPr lvl="1"/>
            <a:r>
              <a:rPr lang="en-US" dirty="0"/>
              <a:t>79 FDP Members &amp; 127 total individual entities</a:t>
            </a:r>
          </a:p>
          <a:p>
            <a:pPr lvl="1"/>
            <a:r>
              <a:rPr lang="en-US" dirty="0"/>
              <a:t>Brought into the Pilot in 2 Cohorts (3/28 &amp; 8/18)</a:t>
            </a:r>
          </a:p>
          <a:p>
            <a:r>
              <a:rPr lang="en-US" dirty="0"/>
              <a:t>Tracking use of clearinghouse in 4 reporting periods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Using basic Excel Profile document in 1</a:t>
            </a:r>
            <a:r>
              <a:rPr lang="en-US" baseline="30000" dirty="0"/>
              <a:t>st</a:t>
            </a:r>
            <a:r>
              <a:rPr lang="en-US" dirty="0"/>
              <a:t> phase of Pilot</a:t>
            </a:r>
          </a:p>
          <a:p>
            <a:r>
              <a:rPr lang="en-US" dirty="0"/>
              <a:t>Shifting to Piloting use of a web based system in 2017</a:t>
            </a:r>
          </a:p>
          <a:p>
            <a:r>
              <a:rPr lang="en-US" dirty="0"/>
              <a:t>Plans to add Cohort 3 institutions in March/April 2017</a:t>
            </a:r>
          </a:p>
          <a:p>
            <a:r>
              <a:rPr lang="en-US" dirty="0"/>
              <a:t>Excel Profiles will be maintained until web system fully up and running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1" y="3682889"/>
            <a:ext cx="76454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0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5" name="OTLSHAPE_M_c0cee829a0af46279307d25115b625bb_Connector1"/>
          <p:cNvCxnSpPr/>
          <p:nvPr>
            <p:custDataLst>
              <p:tags r:id="rId2"/>
            </p:custDataLst>
          </p:nvPr>
        </p:nvCxnSpPr>
        <p:spPr>
          <a:xfrm>
            <a:off x="7363182" y="3429000"/>
            <a:ext cx="0" cy="527431"/>
          </a:xfrm>
          <a:prstGeom prst="line">
            <a:avLst/>
          </a:prstGeom>
          <a:ln w="9525" cap="flat" cmpd="sng" algn="ctr">
            <a:solidFill>
              <a:srgbClr val="1AAA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4" name="OTLSHAPE_M_f2ae07f070b34304bfefb75bca0f99b2_Connector4"/>
          <p:cNvCxnSpPr/>
          <p:nvPr>
            <p:custDataLst>
              <p:tags r:id="rId3"/>
            </p:custDataLst>
          </p:nvPr>
        </p:nvCxnSpPr>
        <p:spPr>
          <a:xfrm>
            <a:off x="7139757" y="5713561"/>
            <a:ext cx="0" cy="425831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3" name="OTLSHAPE_M_f2ae07f070b34304bfefb75bca0f99b2_Connector3"/>
          <p:cNvCxnSpPr/>
          <p:nvPr>
            <p:custDataLst>
              <p:tags r:id="rId4"/>
            </p:custDataLst>
          </p:nvPr>
        </p:nvCxnSpPr>
        <p:spPr>
          <a:xfrm>
            <a:off x="7139757" y="4919980"/>
            <a:ext cx="0" cy="282025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2" name="OTLSHAPE_M_f2ae07f070b34304bfefb75bca0f99b2_Connector2"/>
          <p:cNvCxnSpPr/>
          <p:nvPr>
            <p:custDataLst>
              <p:tags r:id="rId5"/>
            </p:custDataLst>
          </p:nvPr>
        </p:nvCxnSpPr>
        <p:spPr>
          <a:xfrm>
            <a:off x="7139757" y="4736761"/>
            <a:ext cx="0" cy="12700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1" name="OTLSHAPE_M_f2ae07f070b34304bfefb75bca0f99b2_Connector1"/>
          <p:cNvCxnSpPr/>
          <p:nvPr>
            <p:custDataLst>
              <p:tags r:id="rId6"/>
            </p:custDataLst>
          </p:nvPr>
        </p:nvCxnSpPr>
        <p:spPr>
          <a:xfrm>
            <a:off x="7139757" y="3429000"/>
            <a:ext cx="0" cy="1152736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0" name="OTLSHAPE_M_e8ec289523784a27962e480a3164d873_Connector2"/>
          <p:cNvCxnSpPr/>
          <p:nvPr>
            <p:custDataLst>
              <p:tags r:id="rId7"/>
            </p:custDataLst>
          </p:nvPr>
        </p:nvCxnSpPr>
        <p:spPr>
          <a:xfrm>
            <a:off x="6541298" y="3983143"/>
            <a:ext cx="0" cy="824865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9" name="OTLSHAPE_M_e8ec289523784a27962e480a3164d873_Connector1"/>
          <p:cNvCxnSpPr/>
          <p:nvPr>
            <p:custDataLst>
              <p:tags r:id="rId8"/>
            </p:custDataLst>
          </p:nvPr>
        </p:nvCxnSpPr>
        <p:spPr>
          <a:xfrm>
            <a:off x="6541298" y="3429000"/>
            <a:ext cx="0" cy="383625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8" name="OTLSHAPE_M_f4e76f1c8a9a4e4a98688c24386126dd_Connector4"/>
          <p:cNvCxnSpPr/>
          <p:nvPr>
            <p:custDataLst>
              <p:tags r:id="rId9"/>
            </p:custDataLst>
          </p:nvPr>
        </p:nvCxnSpPr>
        <p:spPr>
          <a:xfrm>
            <a:off x="5974756" y="4888230"/>
            <a:ext cx="0" cy="542840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7" name="OTLSHAPE_M_f4e76f1c8a9a4e4a98688c24386126dd_Connector3"/>
          <p:cNvCxnSpPr/>
          <p:nvPr>
            <p:custDataLst>
              <p:tags r:id="rId10"/>
            </p:custDataLst>
          </p:nvPr>
        </p:nvCxnSpPr>
        <p:spPr>
          <a:xfrm>
            <a:off x="5974756" y="3983143"/>
            <a:ext cx="0" cy="734568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OTLSHAPE_M_f4e76f1c8a9a4e4a98688c24386126dd_Connector2"/>
          <p:cNvCxnSpPr/>
          <p:nvPr>
            <p:custDataLst>
              <p:tags r:id="rId11"/>
            </p:custDataLst>
          </p:nvPr>
        </p:nvCxnSpPr>
        <p:spPr>
          <a:xfrm>
            <a:off x="5974756" y="3799925"/>
            <a:ext cx="0" cy="12700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5" name="OTLSHAPE_M_f4e76f1c8a9a4e4a98688c24386126dd_Connector1"/>
          <p:cNvCxnSpPr/>
          <p:nvPr>
            <p:custDataLst>
              <p:tags r:id="rId12"/>
            </p:custDataLst>
          </p:nvPr>
        </p:nvCxnSpPr>
        <p:spPr>
          <a:xfrm>
            <a:off x="5974756" y="3429000"/>
            <a:ext cx="0" cy="215900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4" name="OTLSHAPE_M_bcdc95f8c5204ae5b6476235a8470717_Connector1"/>
          <p:cNvCxnSpPr/>
          <p:nvPr>
            <p:custDataLst>
              <p:tags r:id="rId13"/>
            </p:custDataLst>
          </p:nvPr>
        </p:nvCxnSpPr>
        <p:spPr>
          <a:xfrm>
            <a:off x="5687495" y="3429000"/>
            <a:ext cx="0" cy="442172"/>
          </a:xfrm>
          <a:prstGeom prst="line">
            <a:avLst/>
          </a:prstGeom>
          <a:ln w="9525" cap="flat" cmpd="sng" algn="ctr">
            <a:solidFill>
              <a:srgbClr val="1AAA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3" name="OTLSHAPE_M_976f90e0d5344e8ba9f498d29b50a36f_Connector1"/>
          <p:cNvCxnSpPr/>
          <p:nvPr>
            <p:custDataLst>
              <p:tags r:id="rId14"/>
            </p:custDataLst>
          </p:nvPr>
        </p:nvCxnSpPr>
        <p:spPr>
          <a:xfrm>
            <a:off x="4554412" y="3429000"/>
            <a:ext cx="0" cy="894715"/>
          </a:xfrm>
          <a:prstGeom prst="line">
            <a:avLst/>
          </a:prstGeom>
          <a:ln w="9525" cap="flat" cmpd="sng" algn="ctr">
            <a:solidFill>
              <a:srgbClr val="1AAA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2" name="OTLSHAPE_M_01a4de35f1114637a7f45ee884b83867_Connector2"/>
          <p:cNvCxnSpPr/>
          <p:nvPr>
            <p:custDataLst>
              <p:tags r:id="rId15"/>
            </p:custDataLst>
          </p:nvPr>
        </p:nvCxnSpPr>
        <p:spPr>
          <a:xfrm>
            <a:off x="3748486" y="4324180"/>
            <a:ext cx="0" cy="452078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1" name="OTLSHAPE_M_01a4de35f1114637a7f45ee884b83867_Connector1"/>
          <p:cNvCxnSpPr/>
          <p:nvPr>
            <p:custDataLst>
              <p:tags r:id="rId16"/>
            </p:custDataLst>
          </p:nvPr>
        </p:nvCxnSpPr>
        <p:spPr>
          <a:xfrm>
            <a:off x="3748486" y="3429000"/>
            <a:ext cx="0" cy="383625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0" name="OTLSHAPE_M_b0dfa9a837894c9dba56c8185a47823d_Connector1"/>
          <p:cNvCxnSpPr/>
          <p:nvPr>
            <p:custDataLst>
              <p:tags r:id="rId17"/>
            </p:custDataLst>
          </p:nvPr>
        </p:nvCxnSpPr>
        <p:spPr>
          <a:xfrm>
            <a:off x="2886704" y="3429000"/>
            <a:ext cx="0" cy="612690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3815894c31094f74b5a3833d7bd7e440_Connector1"/>
          <p:cNvCxnSpPr/>
          <p:nvPr>
            <p:custDataLst>
              <p:tags r:id="rId18"/>
            </p:custDataLst>
          </p:nvPr>
        </p:nvCxnSpPr>
        <p:spPr>
          <a:xfrm>
            <a:off x="1003551" y="3429000"/>
            <a:ext cx="0" cy="612690"/>
          </a:xfrm>
          <a:prstGeom prst="line">
            <a:avLst/>
          </a:prstGeom>
          <a:ln w="9525" cap="flat" cmpd="sng" algn="ctr">
            <a:solidFill>
              <a:srgbClr val="2F3699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M_4aae1d7467f644aea753732f20f97bf0_Connector1"/>
          <p:cNvCxnSpPr/>
          <p:nvPr>
            <p:custDataLst>
              <p:tags r:id="rId19"/>
            </p:custDataLst>
          </p:nvPr>
        </p:nvCxnSpPr>
        <p:spPr>
          <a:xfrm>
            <a:off x="8216984" y="2435310"/>
            <a:ext cx="0" cy="612690"/>
          </a:xfrm>
          <a:prstGeom prst="line">
            <a:avLst/>
          </a:prstGeom>
          <a:ln w="9525" cap="flat" cmpd="sng" algn="ctr">
            <a:solidFill>
              <a:srgbClr val="2F3699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M_c46ba77af89f4bc69a2a1c7067b3d9e0_Connector1"/>
          <p:cNvCxnSpPr/>
          <p:nvPr>
            <p:custDataLst>
              <p:tags r:id="rId20"/>
            </p:custDataLst>
          </p:nvPr>
        </p:nvCxnSpPr>
        <p:spPr>
          <a:xfrm>
            <a:off x="5192769" y="2488819"/>
            <a:ext cx="0" cy="559181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TLSHAPE_M_ef33126c1d1640eb9098df18b3421331_Connector1"/>
          <p:cNvCxnSpPr/>
          <p:nvPr>
            <p:custDataLst>
              <p:tags r:id="rId21"/>
            </p:custDataLst>
          </p:nvPr>
        </p:nvCxnSpPr>
        <p:spPr>
          <a:xfrm>
            <a:off x="4107562" y="1951016"/>
            <a:ext cx="0" cy="1096984"/>
          </a:xfrm>
          <a:prstGeom prst="line">
            <a:avLst/>
          </a:prstGeom>
          <a:ln w="9525" cap="flat" cmpd="sng" algn="ctr">
            <a:solidFill>
              <a:srgbClr val="2F3699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M_af883e92491c46deb38f1003ef1aa89c_Connector1"/>
          <p:cNvCxnSpPr/>
          <p:nvPr>
            <p:custDataLst>
              <p:tags r:id="rId22"/>
            </p:custDataLst>
          </p:nvPr>
        </p:nvCxnSpPr>
        <p:spPr>
          <a:xfrm>
            <a:off x="3932013" y="1498473"/>
            <a:ext cx="0" cy="1549527"/>
          </a:xfrm>
          <a:prstGeom prst="line">
            <a:avLst/>
          </a:prstGeom>
          <a:ln w="9525" cap="flat" cmpd="sng" algn="ctr">
            <a:solidFill>
              <a:srgbClr val="2F3699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LSHAPE_TB_00000000000000000000000000000000_LeftEndCaps"/>
          <p:cNvSpPr txBox="1"/>
          <p:nvPr>
            <p:custDataLst>
              <p:tags r:id="rId23"/>
            </p:custDataLst>
          </p:nvPr>
        </p:nvSpPr>
        <p:spPr>
          <a:xfrm>
            <a:off x="317500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>
                <a:solidFill>
                  <a:srgbClr val="C0504D"/>
                </a:solidFill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24"/>
            </p:custDataLst>
          </p:nvPr>
        </p:nvSpPr>
        <p:spPr>
          <a:xfrm>
            <a:off x="8363034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25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/>
          <p:cNvSpPr/>
          <p:nvPr>
            <p:custDataLst>
              <p:tags r:id="rId26"/>
            </p:custDataLst>
          </p:nvPr>
        </p:nvSpPr>
        <p:spPr>
          <a:xfrm>
            <a:off x="933365" y="3352800"/>
            <a:ext cx="59055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LSHAPE_TB_00000000000000000000000000000000_TodayMarkerShape"/>
          <p:cNvSpPr/>
          <p:nvPr>
            <p:custDataLst>
              <p:tags r:id="rId27"/>
            </p:custDataLst>
          </p:nvPr>
        </p:nvSpPr>
        <p:spPr>
          <a:xfrm>
            <a:off x="6773800" y="3429000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Text"/>
          <p:cNvSpPr txBox="1"/>
          <p:nvPr>
            <p:custDataLst>
              <p:tags r:id="rId28"/>
            </p:custDataLst>
          </p:nvPr>
        </p:nvSpPr>
        <p:spPr>
          <a:xfrm>
            <a:off x="6648101" y="35560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29"/>
            </p:custDataLst>
          </p:nvPr>
        </p:nvSpPr>
        <p:spPr>
          <a:xfrm>
            <a:off x="996865" y="3145473"/>
            <a:ext cx="2032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</a:p>
        </p:txBody>
      </p:sp>
      <p:cxnSp>
        <p:nvCxnSpPr>
          <p:cNvPr id="9" name="OTLSHAPE_TB_00000000000000000000000000000000_Separator1"/>
          <p:cNvCxnSpPr/>
          <p:nvPr>
            <p:custDataLst>
              <p:tags r:id="rId30"/>
            </p:custDataLst>
          </p:nvPr>
        </p:nvCxnSpPr>
        <p:spPr>
          <a:xfrm>
            <a:off x="1651517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LSHAPE_TB_00000000000000000000000000000000_TimescaleInterval2"/>
          <p:cNvSpPr txBox="1"/>
          <p:nvPr>
            <p:custDataLst>
              <p:tags r:id="rId31"/>
            </p:custDataLst>
          </p:nvPr>
        </p:nvSpPr>
        <p:spPr>
          <a:xfrm>
            <a:off x="1715017" y="3145473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cxnSp>
        <p:nvCxnSpPr>
          <p:cNvPr id="11" name="OTLSHAPE_TB_00000000000000000000000000000000_Separator2"/>
          <p:cNvCxnSpPr/>
          <p:nvPr>
            <p:custDataLst>
              <p:tags r:id="rId32"/>
            </p:custDataLst>
          </p:nvPr>
        </p:nvCxnSpPr>
        <p:spPr>
          <a:xfrm>
            <a:off x="2377648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LSHAPE_TB_00000000000000000000000000000000_TimescaleInterval3"/>
          <p:cNvSpPr txBox="1"/>
          <p:nvPr>
            <p:custDataLst>
              <p:tags r:id="rId33"/>
            </p:custDataLst>
          </p:nvPr>
        </p:nvSpPr>
        <p:spPr>
          <a:xfrm>
            <a:off x="2441148" y="3145473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cxnSp>
        <p:nvCxnSpPr>
          <p:cNvPr id="13" name="OTLSHAPE_TB_00000000000000000000000000000000_Separator3"/>
          <p:cNvCxnSpPr/>
          <p:nvPr>
            <p:custDataLst>
              <p:tags r:id="rId34"/>
            </p:custDataLst>
          </p:nvPr>
        </p:nvCxnSpPr>
        <p:spPr>
          <a:xfrm>
            <a:off x="3111758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TLSHAPE_TB_00000000000000000000000000000000_TimescaleInterval4"/>
          <p:cNvSpPr txBox="1"/>
          <p:nvPr>
            <p:custDataLst>
              <p:tags r:id="rId35"/>
            </p:custDataLst>
          </p:nvPr>
        </p:nvSpPr>
        <p:spPr>
          <a:xfrm>
            <a:off x="3175259" y="3145473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cxnSp>
        <p:nvCxnSpPr>
          <p:cNvPr id="15" name="OTLSHAPE_TB_00000000000000000000000000000000_Separator4"/>
          <p:cNvCxnSpPr/>
          <p:nvPr>
            <p:custDataLst>
              <p:tags r:id="rId36"/>
            </p:custDataLst>
          </p:nvPr>
        </p:nvCxnSpPr>
        <p:spPr>
          <a:xfrm>
            <a:off x="3845869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TimescaleInterval5"/>
          <p:cNvSpPr txBox="1"/>
          <p:nvPr>
            <p:custDataLst>
              <p:tags r:id="rId37"/>
            </p:custDataLst>
          </p:nvPr>
        </p:nvSpPr>
        <p:spPr>
          <a:xfrm>
            <a:off x="3909369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</a:p>
        </p:txBody>
      </p:sp>
      <p:cxnSp>
        <p:nvCxnSpPr>
          <p:cNvPr id="17" name="OTLSHAPE_TB_00000000000000000000000000000000_Separator5"/>
          <p:cNvCxnSpPr/>
          <p:nvPr>
            <p:custDataLst>
              <p:tags r:id="rId38"/>
            </p:custDataLst>
          </p:nvPr>
        </p:nvCxnSpPr>
        <p:spPr>
          <a:xfrm>
            <a:off x="4572000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TLSHAPE_TB_00000000000000000000000000000000_TimescaleInterval6"/>
          <p:cNvSpPr txBox="1"/>
          <p:nvPr>
            <p:custDataLst>
              <p:tags r:id="rId39"/>
            </p:custDataLst>
          </p:nvPr>
        </p:nvSpPr>
        <p:spPr>
          <a:xfrm>
            <a:off x="4635500" y="3145473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cxnSp>
        <p:nvCxnSpPr>
          <p:cNvPr id="19" name="OTLSHAPE_TB_00000000000000000000000000000000_Separator6"/>
          <p:cNvCxnSpPr/>
          <p:nvPr>
            <p:custDataLst>
              <p:tags r:id="rId40"/>
            </p:custDataLst>
          </p:nvPr>
        </p:nvCxnSpPr>
        <p:spPr>
          <a:xfrm>
            <a:off x="5298131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LSHAPE_TB_00000000000000000000000000000000_TimescaleInterval7"/>
          <p:cNvSpPr txBox="1"/>
          <p:nvPr>
            <p:custDataLst>
              <p:tags r:id="rId41"/>
            </p:custDataLst>
          </p:nvPr>
        </p:nvSpPr>
        <p:spPr>
          <a:xfrm>
            <a:off x="5361631" y="3145473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cxnSp>
        <p:nvCxnSpPr>
          <p:cNvPr id="21" name="OTLSHAPE_TB_00000000000000000000000000000000_Separator7"/>
          <p:cNvCxnSpPr/>
          <p:nvPr>
            <p:custDataLst>
              <p:tags r:id="rId42"/>
            </p:custDataLst>
          </p:nvPr>
        </p:nvCxnSpPr>
        <p:spPr>
          <a:xfrm>
            <a:off x="6032241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8"/>
          <p:cNvSpPr txBox="1"/>
          <p:nvPr>
            <p:custDataLst>
              <p:tags r:id="rId43"/>
            </p:custDataLst>
          </p:nvPr>
        </p:nvSpPr>
        <p:spPr>
          <a:xfrm>
            <a:off x="6095741" y="3145473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cxnSp>
        <p:nvCxnSpPr>
          <p:cNvPr id="23" name="OTLSHAPE_TB_00000000000000000000000000000000_Separator8"/>
          <p:cNvCxnSpPr/>
          <p:nvPr>
            <p:custDataLst>
              <p:tags r:id="rId44"/>
            </p:custDataLst>
          </p:nvPr>
        </p:nvCxnSpPr>
        <p:spPr>
          <a:xfrm>
            <a:off x="6766352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TimescaleInterval9"/>
          <p:cNvSpPr txBox="1"/>
          <p:nvPr>
            <p:custDataLst>
              <p:tags r:id="rId45"/>
            </p:custDataLst>
          </p:nvPr>
        </p:nvSpPr>
        <p:spPr>
          <a:xfrm>
            <a:off x="6829852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</a:p>
        </p:txBody>
      </p:sp>
      <p:cxnSp>
        <p:nvCxnSpPr>
          <p:cNvPr id="25" name="OTLSHAPE_TB_00000000000000000000000000000000_Separator9"/>
          <p:cNvCxnSpPr/>
          <p:nvPr>
            <p:custDataLst>
              <p:tags r:id="rId46"/>
            </p:custDataLst>
          </p:nvPr>
        </p:nvCxnSpPr>
        <p:spPr>
          <a:xfrm>
            <a:off x="7484504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10"/>
          <p:cNvSpPr txBox="1"/>
          <p:nvPr>
            <p:custDataLst>
              <p:tags r:id="rId47"/>
            </p:custDataLst>
          </p:nvPr>
        </p:nvSpPr>
        <p:spPr>
          <a:xfrm>
            <a:off x="7548004" y="3145473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3216" name="OTLSHAPE_M_af883e92491c46deb38f1003ef1aa89c_Title"/>
          <p:cNvSpPr txBox="1"/>
          <p:nvPr>
            <p:custDataLst>
              <p:tags r:id="rId48"/>
            </p:custDataLst>
          </p:nvPr>
        </p:nvSpPr>
        <p:spPr>
          <a:xfrm>
            <a:off x="4154263" y="1478111"/>
            <a:ext cx="326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Phase 1 Proposal approved by FDP Executive Committee</a:t>
            </a:r>
          </a:p>
        </p:txBody>
      </p:sp>
      <p:sp>
        <p:nvSpPr>
          <p:cNvPr id="3217" name="OTLSHAPE_M_af883e92491c46deb38f1003ef1aa89c_Date"/>
          <p:cNvSpPr txBox="1"/>
          <p:nvPr>
            <p:custDataLst>
              <p:tags r:id="rId49"/>
            </p:custDataLst>
          </p:nvPr>
        </p:nvSpPr>
        <p:spPr>
          <a:xfrm>
            <a:off x="4154263" y="1633220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dirty="0">
                <a:solidFill>
                  <a:srgbClr val="1F497E"/>
                </a:solidFill>
                <a:latin typeface="Calibri" panose="020F0502020204030204" pitchFamily="34" charset="0"/>
              </a:rPr>
              <a:t>1/10/2016</a:t>
            </a:r>
          </a:p>
        </p:txBody>
      </p:sp>
      <p:sp>
        <p:nvSpPr>
          <p:cNvPr id="3218" name="OTLSHAPE_M_af883e92491c46deb38f1003ef1aa89c_Shape"/>
          <p:cNvSpPr/>
          <p:nvPr>
            <p:custDataLst>
              <p:tags r:id="rId50"/>
            </p:custDataLst>
          </p:nvPr>
        </p:nvSpPr>
        <p:spPr>
          <a:xfrm rot="16200000">
            <a:off x="3957413" y="1498473"/>
            <a:ext cx="165100" cy="165100"/>
          </a:xfrm>
          <a:prstGeom prst="flowChartMerge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9" name="OTLSHAPE_M_ef33126c1d1640eb9098df18b3421331_Title"/>
          <p:cNvSpPr txBox="1"/>
          <p:nvPr>
            <p:custDataLst>
              <p:tags r:id="rId51"/>
            </p:custDataLst>
          </p:nvPr>
        </p:nvSpPr>
        <p:spPr>
          <a:xfrm>
            <a:off x="4329812" y="1839044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>
                <a:solidFill>
                  <a:schemeClr val="dk1"/>
                </a:solidFill>
                <a:latin typeface="Calibri" panose="020F0502020204030204" pitchFamily="34" charset="0"/>
              </a:rPr>
              <a:t>Official State Date of Pilot</a:t>
            </a:r>
          </a:p>
        </p:txBody>
      </p:sp>
      <p:sp>
        <p:nvSpPr>
          <p:cNvPr id="3220" name="OTLSHAPE_M_ef33126c1d1640eb9098df18b3421331_Date"/>
          <p:cNvSpPr txBox="1"/>
          <p:nvPr>
            <p:custDataLst>
              <p:tags r:id="rId52"/>
            </p:custDataLst>
          </p:nvPr>
        </p:nvSpPr>
        <p:spPr>
          <a:xfrm>
            <a:off x="4329812" y="2022263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2/1/2016</a:t>
            </a:r>
          </a:p>
        </p:txBody>
      </p:sp>
      <p:sp>
        <p:nvSpPr>
          <p:cNvPr id="3221" name="OTLSHAPE_M_ef33126c1d1640eb9098df18b3421331_Shape"/>
          <p:cNvSpPr/>
          <p:nvPr>
            <p:custDataLst>
              <p:tags r:id="rId53"/>
            </p:custDataLst>
          </p:nvPr>
        </p:nvSpPr>
        <p:spPr>
          <a:xfrm rot="16200000">
            <a:off x="4132962" y="1951016"/>
            <a:ext cx="165100" cy="165100"/>
          </a:xfrm>
          <a:prstGeom prst="flowChartMerge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2" name="OTLSHAPE_M_c46ba77af89f4bc69a2a1c7067b3d9e0_Title"/>
          <p:cNvSpPr txBox="1"/>
          <p:nvPr>
            <p:custDataLst>
              <p:tags r:id="rId54"/>
            </p:custDataLst>
          </p:nvPr>
        </p:nvSpPr>
        <p:spPr>
          <a:xfrm>
            <a:off x="5415019" y="2291588"/>
            <a:ext cx="22479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Phase 2 - Web Based System Proposal approved by FDP Executive Committee</a:t>
            </a:r>
          </a:p>
        </p:txBody>
      </p:sp>
      <p:sp>
        <p:nvSpPr>
          <p:cNvPr id="3223" name="OTLSHAPE_M_c46ba77af89f4bc69a2a1c7067b3d9e0_Date"/>
          <p:cNvSpPr txBox="1"/>
          <p:nvPr>
            <p:custDataLst>
              <p:tags r:id="rId55"/>
            </p:custDataLst>
          </p:nvPr>
        </p:nvSpPr>
        <p:spPr>
          <a:xfrm>
            <a:off x="5415019" y="264532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6/16/2016</a:t>
            </a:r>
          </a:p>
        </p:txBody>
      </p:sp>
      <p:sp>
        <p:nvSpPr>
          <p:cNvPr id="3224" name="OTLSHAPE_M_c46ba77af89f4bc69a2a1c7067b3d9e0_Shape"/>
          <p:cNvSpPr/>
          <p:nvPr>
            <p:custDataLst>
              <p:tags r:id="rId56"/>
            </p:custDataLst>
          </p:nvPr>
        </p:nvSpPr>
        <p:spPr>
          <a:xfrm rot="16200000">
            <a:off x="5218169" y="2488819"/>
            <a:ext cx="165100" cy="165100"/>
          </a:xfrm>
          <a:prstGeom prst="flowChartMerg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5" name="OTLSHAPE_M_4aae1d7467f644aea753732f20f97bf0_Title"/>
          <p:cNvSpPr txBox="1"/>
          <p:nvPr>
            <p:custDataLst>
              <p:tags r:id="rId57"/>
            </p:custDataLst>
          </p:nvPr>
        </p:nvSpPr>
        <p:spPr>
          <a:xfrm>
            <a:off x="8439234" y="2152819"/>
            <a:ext cx="609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Estimated End Date of Pilot</a:t>
            </a:r>
          </a:p>
        </p:txBody>
      </p:sp>
      <p:sp>
        <p:nvSpPr>
          <p:cNvPr id="3226" name="OTLSHAPE_M_4aae1d7467f644aea753732f20f97bf0_Date"/>
          <p:cNvSpPr txBox="1"/>
          <p:nvPr>
            <p:custDataLst>
              <p:tags r:id="rId58"/>
            </p:custDataLst>
          </p:nvPr>
        </p:nvSpPr>
        <p:spPr>
          <a:xfrm>
            <a:off x="8439234" y="267707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6/30/2017</a:t>
            </a:r>
          </a:p>
        </p:txBody>
      </p:sp>
      <p:sp>
        <p:nvSpPr>
          <p:cNvPr id="3227" name="OTLSHAPE_M_4aae1d7467f644aea753732f20f97bf0_Shape"/>
          <p:cNvSpPr/>
          <p:nvPr>
            <p:custDataLst>
              <p:tags r:id="rId59"/>
            </p:custDataLst>
          </p:nvPr>
        </p:nvSpPr>
        <p:spPr>
          <a:xfrm rot="16200000">
            <a:off x="8242384" y="2435310"/>
            <a:ext cx="165100" cy="165100"/>
          </a:xfrm>
          <a:prstGeom prst="flowChartMerge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8" name="OTLSHAPE_M_3815894c31094f74b5a3833d7bd7e440_Title"/>
          <p:cNvSpPr txBox="1"/>
          <p:nvPr>
            <p:custDataLst>
              <p:tags r:id="rId60"/>
            </p:custDataLst>
          </p:nvPr>
        </p:nvSpPr>
        <p:spPr>
          <a:xfrm>
            <a:off x="1225801" y="3812625"/>
            <a:ext cx="13843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Expanded Clearinghouse Working Group gathers again</a:t>
            </a:r>
          </a:p>
        </p:txBody>
      </p:sp>
      <p:sp>
        <p:nvSpPr>
          <p:cNvPr id="3229" name="OTLSHAPE_M_3815894c31094f74b5a3833d7bd7e440_Date"/>
          <p:cNvSpPr txBox="1"/>
          <p:nvPr>
            <p:custDataLst>
              <p:tags r:id="rId61"/>
            </p:custDataLst>
          </p:nvPr>
        </p:nvSpPr>
        <p:spPr>
          <a:xfrm>
            <a:off x="1225801" y="3644900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1/8/2015</a:t>
            </a:r>
          </a:p>
        </p:txBody>
      </p:sp>
      <p:sp>
        <p:nvSpPr>
          <p:cNvPr id="3230" name="OTLSHAPE_M_3815894c31094f74b5a3833d7bd7e440_Shape"/>
          <p:cNvSpPr/>
          <p:nvPr>
            <p:custDataLst>
              <p:tags r:id="rId62"/>
            </p:custDataLst>
          </p:nvPr>
        </p:nvSpPr>
        <p:spPr>
          <a:xfrm rot="16200000">
            <a:off x="1028951" y="3876591"/>
            <a:ext cx="165100" cy="165100"/>
          </a:xfrm>
          <a:prstGeom prst="flowChartMerge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TLSHAPE_M_b0dfa9a837894c9dba56c8185a47823d_Title"/>
          <p:cNvSpPr txBox="1"/>
          <p:nvPr>
            <p:custDataLst>
              <p:tags r:id="rId63"/>
            </p:custDataLst>
          </p:nvPr>
        </p:nvSpPr>
        <p:spPr>
          <a:xfrm>
            <a:off x="3108954" y="3812625"/>
            <a:ext cx="11430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Forms Data Collection/Analysis completed </a:t>
            </a:r>
          </a:p>
        </p:txBody>
      </p:sp>
      <p:sp>
        <p:nvSpPr>
          <p:cNvPr id="65" name="OTLSHAPE_M_b0dfa9a837894c9dba56c8185a47823d_Date"/>
          <p:cNvSpPr txBox="1"/>
          <p:nvPr>
            <p:custDataLst>
              <p:tags r:id="rId64"/>
            </p:custDataLst>
          </p:nvPr>
        </p:nvSpPr>
        <p:spPr>
          <a:xfrm>
            <a:off x="3108954" y="3644900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9/1/2015</a:t>
            </a:r>
          </a:p>
        </p:txBody>
      </p:sp>
      <p:sp>
        <p:nvSpPr>
          <p:cNvPr id="66" name="OTLSHAPE_M_b0dfa9a837894c9dba56c8185a47823d_Shape"/>
          <p:cNvSpPr/>
          <p:nvPr>
            <p:custDataLst>
              <p:tags r:id="rId65"/>
            </p:custDataLst>
          </p:nvPr>
        </p:nvSpPr>
        <p:spPr>
          <a:xfrm rot="16200000">
            <a:off x="2912104" y="3876591"/>
            <a:ext cx="165100" cy="1651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TLSHAPE_M_01a4de35f1114637a7f45ee884b83867_Title"/>
          <p:cNvSpPr txBox="1"/>
          <p:nvPr>
            <p:custDataLst>
              <p:tags r:id="rId66"/>
            </p:custDataLst>
          </p:nvPr>
        </p:nvSpPr>
        <p:spPr>
          <a:xfrm>
            <a:off x="3970736" y="4717711"/>
            <a:ext cx="222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Entity Profile developed &amp; Beta tested</a:t>
            </a:r>
          </a:p>
        </p:txBody>
      </p:sp>
      <p:sp>
        <p:nvSpPr>
          <p:cNvPr id="68" name="OTLSHAPE_M_01a4de35f1114637a7f45ee884b83867_Date"/>
          <p:cNvSpPr txBox="1"/>
          <p:nvPr>
            <p:custDataLst>
              <p:tags r:id="rId67"/>
            </p:custDataLst>
          </p:nvPr>
        </p:nvSpPr>
        <p:spPr>
          <a:xfrm>
            <a:off x="3970736" y="4549987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12/18/2015</a:t>
            </a:r>
          </a:p>
        </p:txBody>
      </p:sp>
      <p:sp>
        <p:nvSpPr>
          <p:cNvPr id="69" name="OTLSHAPE_M_01a4de35f1114637a7f45ee884b83867_Shape"/>
          <p:cNvSpPr/>
          <p:nvPr>
            <p:custDataLst>
              <p:tags r:id="rId68"/>
            </p:custDataLst>
          </p:nvPr>
        </p:nvSpPr>
        <p:spPr>
          <a:xfrm rot="16200000">
            <a:off x="3773886" y="4611158"/>
            <a:ext cx="165100" cy="1651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TLSHAPE_M_976f90e0d5344e8ba9f498d29b50a36f_Title"/>
          <p:cNvSpPr txBox="1"/>
          <p:nvPr>
            <p:custDataLst>
              <p:tags r:id="rId69"/>
            </p:custDataLst>
          </p:nvPr>
        </p:nvSpPr>
        <p:spPr>
          <a:xfrm>
            <a:off x="4776662" y="4265168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Cohort 1 Go-Live</a:t>
            </a:r>
          </a:p>
        </p:txBody>
      </p:sp>
      <p:sp>
        <p:nvSpPr>
          <p:cNvPr id="71" name="OTLSHAPE_M_976f90e0d5344e8ba9f498d29b50a36f_Date"/>
          <p:cNvSpPr txBox="1"/>
          <p:nvPr>
            <p:custDataLst>
              <p:tags r:id="rId70"/>
            </p:custDataLst>
          </p:nvPr>
        </p:nvSpPr>
        <p:spPr>
          <a:xfrm>
            <a:off x="4776662" y="4097443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3/28/2016</a:t>
            </a:r>
          </a:p>
        </p:txBody>
      </p:sp>
      <p:sp>
        <p:nvSpPr>
          <p:cNvPr id="72" name="OTLSHAPE_M_976f90e0d5344e8ba9f498d29b50a36f_Shape"/>
          <p:cNvSpPr/>
          <p:nvPr>
            <p:custDataLst>
              <p:tags r:id="rId71"/>
            </p:custDataLst>
          </p:nvPr>
        </p:nvSpPr>
        <p:spPr>
          <a:xfrm rot="16200000">
            <a:off x="4579812" y="4158615"/>
            <a:ext cx="165100" cy="165100"/>
          </a:xfrm>
          <a:prstGeom prst="flowChartMerg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TLSHAPE_M_bcdc95f8c5204ae5b6476235a8470717_Title"/>
          <p:cNvSpPr txBox="1"/>
          <p:nvPr>
            <p:custDataLst>
              <p:tags r:id="rId72"/>
            </p:custDataLst>
          </p:nvPr>
        </p:nvSpPr>
        <p:spPr>
          <a:xfrm>
            <a:off x="5909745" y="3812625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Cohort 2 Go-Live</a:t>
            </a:r>
          </a:p>
        </p:txBody>
      </p:sp>
      <p:sp>
        <p:nvSpPr>
          <p:cNvPr id="74" name="OTLSHAPE_M_bcdc95f8c5204ae5b6476235a8470717_Date"/>
          <p:cNvSpPr txBox="1"/>
          <p:nvPr>
            <p:custDataLst>
              <p:tags r:id="rId73"/>
            </p:custDataLst>
          </p:nvPr>
        </p:nvSpPr>
        <p:spPr>
          <a:xfrm>
            <a:off x="5909745" y="3644900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8/18/2016</a:t>
            </a:r>
          </a:p>
        </p:txBody>
      </p:sp>
      <p:sp>
        <p:nvSpPr>
          <p:cNvPr id="75" name="OTLSHAPE_M_bcdc95f8c5204ae5b6476235a8470717_Shape"/>
          <p:cNvSpPr/>
          <p:nvPr>
            <p:custDataLst>
              <p:tags r:id="rId74"/>
            </p:custDataLst>
          </p:nvPr>
        </p:nvSpPr>
        <p:spPr>
          <a:xfrm rot="16200000">
            <a:off x="5712895" y="3706072"/>
            <a:ext cx="165100" cy="165100"/>
          </a:xfrm>
          <a:prstGeom prst="flowChartMerg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TLSHAPE_M_f4e76f1c8a9a4e4a98688c24386126dd_Title"/>
          <p:cNvSpPr txBox="1"/>
          <p:nvPr>
            <p:custDataLst>
              <p:tags r:id="rId75"/>
            </p:custDataLst>
          </p:nvPr>
        </p:nvSpPr>
        <p:spPr>
          <a:xfrm>
            <a:off x="6197006" y="5202005"/>
            <a:ext cx="1117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Web based system initial dev demo at Sept FDP Meeting</a:t>
            </a:r>
          </a:p>
        </p:txBody>
      </p:sp>
      <p:sp>
        <p:nvSpPr>
          <p:cNvPr id="77" name="OTLSHAPE_M_f4e76f1c8a9a4e4a98688c24386126dd_Date"/>
          <p:cNvSpPr txBox="1"/>
          <p:nvPr>
            <p:custDataLst>
              <p:tags r:id="rId76"/>
            </p:custDataLst>
          </p:nvPr>
        </p:nvSpPr>
        <p:spPr>
          <a:xfrm>
            <a:off x="6197006" y="5034280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9/22/2016</a:t>
            </a:r>
          </a:p>
        </p:txBody>
      </p:sp>
      <p:sp>
        <p:nvSpPr>
          <p:cNvPr id="78" name="OTLSHAPE_M_f4e76f1c8a9a4e4a98688c24386126dd_Shape"/>
          <p:cNvSpPr/>
          <p:nvPr>
            <p:custDataLst>
              <p:tags r:id="rId77"/>
            </p:custDataLst>
          </p:nvPr>
        </p:nvSpPr>
        <p:spPr>
          <a:xfrm rot="16200000">
            <a:off x="6000156" y="5265970"/>
            <a:ext cx="165100" cy="165100"/>
          </a:xfrm>
          <a:prstGeom prst="flowChartMerg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TLSHAPE_M_e8ec289523784a27962e480a3164d873_Title"/>
          <p:cNvSpPr txBox="1"/>
          <p:nvPr>
            <p:custDataLst>
              <p:tags r:id="rId78"/>
            </p:custDataLst>
          </p:nvPr>
        </p:nvSpPr>
        <p:spPr>
          <a:xfrm>
            <a:off x="6763548" y="4749461"/>
            <a:ext cx="181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System user acceptance testing</a:t>
            </a:r>
          </a:p>
        </p:txBody>
      </p:sp>
      <p:sp>
        <p:nvSpPr>
          <p:cNvPr id="81" name="OTLSHAPE_M_e8ec289523784a27962e480a3164d873_Date"/>
          <p:cNvSpPr txBox="1"/>
          <p:nvPr>
            <p:custDataLst>
              <p:tags r:id="rId79"/>
            </p:custDataLst>
          </p:nvPr>
        </p:nvSpPr>
        <p:spPr>
          <a:xfrm>
            <a:off x="6763548" y="4581736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12/2/2016</a:t>
            </a:r>
          </a:p>
        </p:txBody>
      </p:sp>
      <p:sp>
        <p:nvSpPr>
          <p:cNvPr id="82" name="OTLSHAPE_M_e8ec289523784a27962e480a3164d873_Shape"/>
          <p:cNvSpPr/>
          <p:nvPr>
            <p:custDataLst>
              <p:tags r:id="rId80"/>
            </p:custDataLst>
          </p:nvPr>
        </p:nvSpPr>
        <p:spPr>
          <a:xfrm rot="16200000">
            <a:off x="6566698" y="4642908"/>
            <a:ext cx="165100" cy="165100"/>
          </a:xfrm>
          <a:prstGeom prst="flowChartMerg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TLSHAPE_M_f2ae07f070b34304bfefb75bca0f99b2_Title"/>
          <p:cNvSpPr txBox="1"/>
          <p:nvPr>
            <p:custDataLst>
              <p:tags r:id="rId81"/>
            </p:custDataLst>
          </p:nvPr>
        </p:nvSpPr>
        <p:spPr>
          <a:xfrm>
            <a:off x="7362007" y="5995585"/>
            <a:ext cx="16764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Cohort 1 &amp; 2 System Go-Live (tentative)</a:t>
            </a:r>
          </a:p>
        </p:txBody>
      </p:sp>
      <p:sp>
        <p:nvSpPr>
          <p:cNvPr id="84" name="OTLSHAPE_M_f2ae07f070b34304bfefb75bca0f99b2_Date"/>
          <p:cNvSpPr txBox="1"/>
          <p:nvPr>
            <p:custDataLst>
              <p:tags r:id="rId82"/>
            </p:custDataLst>
          </p:nvPr>
        </p:nvSpPr>
        <p:spPr>
          <a:xfrm>
            <a:off x="7362007" y="5827861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2/15/2017</a:t>
            </a:r>
          </a:p>
        </p:txBody>
      </p:sp>
      <p:sp>
        <p:nvSpPr>
          <p:cNvPr id="85" name="OTLSHAPE_M_f2ae07f070b34304bfefb75bca0f99b2_Shape"/>
          <p:cNvSpPr/>
          <p:nvPr>
            <p:custDataLst>
              <p:tags r:id="rId83"/>
            </p:custDataLst>
          </p:nvPr>
        </p:nvSpPr>
        <p:spPr>
          <a:xfrm rot="16200000">
            <a:off x="7165157" y="5974292"/>
            <a:ext cx="165100" cy="165100"/>
          </a:xfrm>
          <a:prstGeom prst="flowChartMerg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TLSHAPE_M_c0cee829a0af46279307d25115b625bb_Title"/>
          <p:cNvSpPr txBox="1"/>
          <p:nvPr>
            <p:custDataLst>
              <p:tags r:id="rId84"/>
            </p:custDataLst>
          </p:nvPr>
        </p:nvSpPr>
        <p:spPr>
          <a:xfrm>
            <a:off x="7585432" y="3812625"/>
            <a:ext cx="1727200" cy="5110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dirty="0">
                <a:solidFill>
                  <a:schemeClr val="dk1"/>
                </a:solidFill>
                <a:latin typeface="Calibri" panose="020F0502020204030204" pitchFamily="34" charset="0"/>
              </a:rPr>
              <a:t>Cohort 3 Go-Live</a:t>
            </a:r>
          </a:p>
          <a:p>
            <a:r>
              <a:rPr lang="en-US" sz="1100" b="1" dirty="0">
                <a:solidFill>
                  <a:schemeClr val="dk1"/>
                </a:solidFill>
                <a:latin typeface="Calibri" panose="020F0502020204030204" pitchFamily="34" charset="0"/>
              </a:rPr>
              <a:t> (tentative &amp; utilizing web system)</a:t>
            </a:r>
          </a:p>
        </p:txBody>
      </p:sp>
      <p:sp>
        <p:nvSpPr>
          <p:cNvPr id="87" name="OTLSHAPE_M_c0cee829a0af46279307d25115b625bb_Date"/>
          <p:cNvSpPr txBox="1"/>
          <p:nvPr>
            <p:custDataLst>
              <p:tags r:id="rId85"/>
            </p:custDataLst>
          </p:nvPr>
        </p:nvSpPr>
        <p:spPr>
          <a:xfrm>
            <a:off x="7585432" y="3644900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3/15/2017</a:t>
            </a:r>
          </a:p>
        </p:txBody>
      </p:sp>
      <p:sp>
        <p:nvSpPr>
          <p:cNvPr id="88" name="OTLSHAPE_M_c0cee829a0af46279307d25115b625bb_Shape"/>
          <p:cNvSpPr/>
          <p:nvPr>
            <p:custDataLst>
              <p:tags r:id="rId86"/>
            </p:custDataLst>
          </p:nvPr>
        </p:nvSpPr>
        <p:spPr>
          <a:xfrm rot="16200000">
            <a:off x="7388582" y="3791331"/>
            <a:ext cx="165100" cy="165100"/>
          </a:xfrm>
          <a:prstGeom prst="flowChartMerg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TextBox 766"/>
          <p:cNvSpPr txBox="1"/>
          <p:nvPr/>
        </p:nvSpPr>
        <p:spPr>
          <a:xfrm>
            <a:off x="1621766" y="391064"/>
            <a:ext cx="61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Pilot Estimated Timeline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1" y="4705012"/>
            <a:ext cx="1507875" cy="200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14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Piloteers</a:t>
            </a:r>
            <a:r>
              <a:rPr lang="en-US" dirty="0"/>
              <a:t> – Cohorts 1 &amp; 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5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829"/>
          <a:stretch/>
        </p:blipFill>
        <p:spPr bwMode="auto">
          <a:xfrm>
            <a:off x="140739" y="1482712"/>
            <a:ext cx="8896934" cy="495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7" y="5359916"/>
            <a:ext cx="1866900" cy="1381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43" y="4682519"/>
            <a:ext cx="958725" cy="86789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17" y="5682104"/>
            <a:ext cx="1850852" cy="73674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7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Period 2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83324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sz="2400" dirty="0"/>
              <a:t>Entity Profiles					127</a:t>
            </a:r>
          </a:p>
          <a:p>
            <a:pPr marL="0" indent="0">
              <a:buNone/>
            </a:pPr>
            <a:r>
              <a:rPr lang="en-US" sz="2400" dirty="0"/>
              <a:t>FDP Members Represented			  87</a:t>
            </a:r>
          </a:p>
          <a:p>
            <a:pPr marL="0" indent="0">
              <a:buNone/>
            </a:pPr>
            <a:r>
              <a:rPr lang="en-US" sz="2400" dirty="0"/>
              <a:t>Entities Submitting Reports			118  (93% of total)</a:t>
            </a:r>
          </a:p>
          <a:p>
            <a:pPr marL="0" indent="0">
              <a:buNone/>
            </a:pPr>
            <a:r>
              <a:rPr lang="en-US" sz="2400" dirty="0"/>
              <a:t>Entities With Activity this Period		  84  (66% of total)</a:t>
            </a:r>
          </a:p>
          <a:p>
            <a:pPr marL="514350" indent="-342900"/>
            <a:r>
              <a:rPr lang="en-US" sz="2000" dirty="0">
                <a:solidFill>
                  <a:srgbClr val="BF3C1B"/>
                </a:solidFill>
              </a:rPr>
              <a:t>Some entities reported no activity but issued subs to other Piloteers</a:t>
            </a:r>
          </a:p>
          <a:p>
            <a:pPr marL="514350" indent="-342900"/>
            <a:r>
              <a:rPr lang="en-US" sz="2000" dirty="0">
                <a:solidFill>
                  <a:srgbClr val="BF3C1B"/>
                </a:solidFill>
              </a:rPr>
              <a:t>May need to do supplemental education with </a:t>
            </a:r>
            <a:r>
              <a:rPr lang="en-US" sz="2000" dirty="0" err="1">
                <a:solidFill>
                  <a:srgbClr val="BF3C1B"/>
                </a:solidFill>
              </a:rPr>
              <a:t>Piloteers</a:t>
            </a:r>
            <a:r>
              <a:rPr lang="en-US" sz="2000" dirty="0">
                <a:solidFill>
                  <a:srgbClr val="BF3C1B"/>
                </a:solidFill>
              </a:rPr>
              <a:t> about what and how to track/report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7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Tracking 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" y="1906806"/>
            <a:ext cx="8879331" cy="39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51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Subaward</a:t>
            </a:r>
            <a:r>
              <a:rPr lang="en-US" dirty="0"/>
              <a:t> Volume &amp; EC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Reporting Period 1</a:t>
            </a:r>
            <a:r>
              <a:rPr lang="en-US" dirty="0"/>
              <a:t> </a:t>
            </a:r>
            <a:r>
              <a:rPr lang="en-US" sz="2200" dirty="0"/>
              <a:t>(3/28/16 – 6/30/16)</a:t>
            </a:r>
            <a:r>
              <a:rPr lang="en-US" sz="2200" u="sng" dirty="0"/>
              <a:t> </a:t>
            </a:r>
          </a:p>
          <a:p>
            <a:pPr marL="0" indent="0">
              <a:buNone/>
            </a:pPr>
            <a:r>
              <a:rPr lang="en-US" dirty="0"/>
              <a:t>Cohort 1 	</a:t>
            </a:r>
            <a:r>
              <a:rPr lang="en-US" dirty="0">
                <a:solidFill>
                  <a:srgbClr val="BF3C1B"/>
                </a:solidFill>
              </a:rPr>
              <a:t>  640 </a:t>
            </a:r>
            <a:r>
              <a:rPr lang="en-US" dirty="0"/>
              <a:t>transactions		40% EC used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Reporting Period 2 </a:t>
            </a:r>
            <a:r>
              <a:rPr lang="en-US" sz="2200" dirty="0"/>
              <a:t>(7/1/16 – 10/31/16)</a:t>
            </a:r>
          </a:p>
          <a:p>
            <a:pPr marL="0" indent="0">
              <a:buNone/>
            </a:pPr>
            <a:r>
              <a:rPr lang="en-US" dirty="0"/>
              <a:t>Cohort 1	1906 transactions 		52% EC used</a:t>
            </a:r>
          </a:p>
          <a:p>
            <a:pPr marL="0" indent="0">
              <a:buNone/>
            </a:pPr>
            <a:r>
              <a:rPr lang="en-US" dirty="0"/>
              <a:t>Cohort 2	</a:t>
            </a:r>
            <a:r>
              <a:rPr lang="en-US" u="sng" dirty="0"/>
              <a:t>1193</a:t>
            </a:r>
            <a:r>
              <a:rPr lang="en-US" dirty="0"/>
              <a:t> transactions 		</a:t>
            </a:r>
            <a:r>
              <a:rPr lang="en-US" u="sng" dirty="0"/>
              <a:t>72% EC used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BF3C1B"/>
                </a:solidFill>
              </a:rPr>
              <a:t>3099</a:t>
            </a:r>
            <a:r>
              <a:rPr lang="en-US" dirty="0"/>
              <a:t> total transactions	</a:t>
            </a:r>
            <a:r>
              <a:rPr lang="en-US" dirty="0">
                <a:solidFill>
                  <a:srgbClr val="BF3C1B"/>
                </a:solidFill>
              </a:rPr>
              <a:t>60%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EC used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/>
              <a:t>Cohort 1 includes 5 large schools that didn’t use commitment forms pre-pilot and don’t use EC profiles during the pilot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77621" y="1717519"/>
            <a:ext cx="1476103" cy="418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51 profiles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77621" y="3377397"/>
            <a:ext cx="1476103" cy="418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127 profiles</a:t>
            </a:r>
          </a:p>
        </p:txBody>
      </p:sp>
    </p:spTree>
    <p:extLst>
      <p:ext uri="{BB962C8B-B14F-4D97-AF65-F5344CB8AC3E}">
        <p14:creationId xmlns:p14="http://schemas.microsoft.com/office/powerpoint/2010/main" val="116885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Saved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AutoShape 2" descr="imap://pwebb%40umn%2Eedu@imap.gmail.com:993/fetch%3EUID%3E/INBOX%3E220584?part=1.2&amp;filename=image001.pn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/>
              <a:t>Per survey of Cohorts 1 &amp; 2 institutions regarding average time to issue, complete, and review subrecipient commitment forms, estimated time saved per subaward by utilizing an Entity Profile is: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BF3C1B"/>
                </a:solidFill>
              </a:rPr>
              <a:t>Pass-through Entity:		1.8 hours</a:t>
            </a:r>
          </a:p>
          <a:p>
            <a:pPr marL="0" indent="0">
              <a:buNone/>
            </a:pPr>
            <a:r>
              <a:rPr lang="en-US" dirty="0">
                <a:solidFill>
                  <a:srgbClr val="BF3C1B"/>
                </a:solidFill>
              </a:rPr>
              <a:t>Subrecipient Entity			1.3 hours</a:t>
            </a:r>
          </a:p>
          <a:p>
            <a:pPr marL="0" indent="0">
              <a:buNone/>
            </a:pPr>
            <a:endParaRPr lang="en-US" dirty="0">
              <a:solidFill>
                <a:srgbClr val="BF3C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74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cuMDM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1LTAxLTA4VDIzOjU5OjU5Ljk5OVoiLCJFbmREYXRlIjoiMjAxNy0wNi0zMFQyMzo1OTo1OS45OTlaIiwiRm9ybWF0IjoiTU1NIiwiVHlwZSI6MiwiQXV0b0RhdGVSYW5nZSI6dHJ1ZSwiV29ya2luZ0RheXMiOjMxLCJUb2RheU1hcmtlclRleHQiOiJUb2RheSIsIkF1dG9TY2FsZVR5cGUiOmZhbHNlfSwiTWlsZXN0b25lcyI6W3siJGlkIjoiMTIzIiwiRGF0ZSI6IjIwMTUtMDEtMDh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MTI3LCJSIjo0NywiRyI6NTQsIkIiOjE1M319LCJMaW5lV2VpZ2h0IjoxLjAsIkxpbmVUeXBlIjowLCJQYXJlbnRTdHlsZSI6eyIkcmVmIjoiNTUifX0sIklzQmVsb3dUaW1lYmFuZCI6dHJ1ZSwiSGlkZURhdGUiOmZhbHNlLCJTaGFwZVNpemUiOjEsIlNwYWNpbmciOjEuMCwiUGFkZGluZyI6eyIkcmVmIjoiNTgifSwiU2hhcGVTdHlsZSI6eyIkaWQiOiIxMjgiLCJNYXJnaW4iOnsiJHJlZiI6IjYwIn0sIlBhZGRpbmciOnsiJHJlZiI6IjYxIn0sIkJhY2tncm91bmQiOnsiJGlkIjoiMTI5IiwiQ29sb3IiOnsiJGlkIjoiMTMwIiwiQSI6MjU1LCJSIjo0NywiRyI6NTQsIkIiOjE1M3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IsIkZvcmVncm91bmQiOnsiJHJlZiI6IjY3In0sIk1heFdpZHRoIjoxMDguMTUyMTIyNDk3NTU4NTk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zgxNTg5NGMtMzEwOS00Zjc0LWI1YTMtODMzZDdiZDdlNDQwIiwiSW1wb3J0SWQiOm51bGwsIlRpdGxlIjoiRXhwYW5kZWQgQ2xlYXJpbmdob3VzZSBXb3JraW5nIEdyb3VwIGdhdGhlcnMgYWdhaW4iLCJOb3RlIjpudWxsLCJIeXBlcmxpbmsiOm51bGwsIklzQ2hhbmdlZCI6ZmFsc2UsIklzTmV3IjpmYWxzZX0seyIkaWQiOiIxMzgiLCJEYXRlIjoiMjAxNS0wOS0wMVQyMzo1OTo1OS45OTlaIiwiU3R5bGUiOnsiJGlkIjoiMTM5IiwiU2hhcGUiOjIsIkNvbm5lY3Rvck1hcmdpbiI6eyIkcmVmIjoiNTQifSwiQ29ubmVjdG9yU3R5bGUiOnsiJGlkIjoiMTQwIiwiTGluZUNvbG9yIjp7IiRpZCI6IjE0MSIsIiR0eXBlIjoiTkxSRS5Db21tb24uRG9tLlNvbGlkQ29sb3JCcnVzaCwgTkxSRS5Db21tb24iLCJDb2xvciI6eyIkaWQiOiIxNDIiLCJBIjoxMjcsIlIiOjkxLCJHIjoxNTUsIkIiOjIxM319LCJMaW5lV2VpZ2h0IjoxLjAsIkxpbmVUeXBlIjowLCJQYXJlbnRTdHlsZSI6eyIkcmVmIjoiNTUifX0sIklzQmVsb3dUaW1lYmFuZCI6dHJ1ZSwiSGlkZURhdGUiOmZhbHNlLCJTaGFwZVNpemUiOjEsIlNwYWNpbmciOjEuMCwiUGFkZGluZyI6eyIkcmVmIjoiNTgifSwiU2hhcGVTdHlsZSI6eyIkaWQiOiIxNDMiLCJNYXJnaW4iOnsiJHJlZiI6IjYwIn0sIlBhZGRpbmciOnsiJHJlZiI6IjYxIn0sIkJhY2tncm91bmQiOnsiJGlkIjoiMTQ0IiwiQ29sb3IiOnsiJGlkIjoiMTQ1IiwiQSI6MjU1LCJSIjo5MSwiRyI6MTU1LCJCIjoyMTN9fSwiSXNWaXNpYmxlIjp0cnVlLCJXaWR0aCI6MTguMCwiSGVpZ2h0IjoyMC4wLCJCb3JkZXJTdHlsZSI6eyIkaWQiOiIxNDYiLCJMaW5lQ29sb3IiOnsiJHJlZiI6IjYzIn0sIkxpbmVXZWlnaHQiOjAuMCwiTGluZVR5cGUiOjAsIlBhcmVudFN0eWxlIjp7IiRyZWYiOiI2MiJ9fSwiUGFyZW50U3R5bGUiOnsiJHJlZiI6IjU5In19LCJUaXRsZVN0eWxlIjp7IiRpZCI6IjE0NyIsIkZvbnRTZXR0aW5ncyI6eyIkaWQiOiIxNDgiLCJGb250U2l6ZSI6MTEsIkZvbnROYW1lIjoiQ2FsaWJyaSIsIklzQm9sZCI6dHJ1ZSwiSXNJdGFsaWMiOmZhbHNlLCJJc1VuZGVybGluZWQiOmZhbHNlLCJQYXJlbnRTdHlsZSI6eyIkcmVmIjoiNjYifX0sIkF1dG9TaXplIjoyLCJGb3JlZ3JvdW5kIjp7IiRyZWYiOiI2NyJ9LCJNYXhXaWR0aCI6OTYuMTMwNTU0MTk5MjE4Nz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YjBkZmE5YTgtMzc4OS00YzlkLWJhNTYtYzgxODVhNDc4MjNkIiwiSW1wb3J0SWQiOm51bGwsIlRpdGxlIjoiRm9ybXMgRGF0YSBDb2xsZWN0aW9uL0FuYWx5c2lzIGNvbXBsZXRlZCAiLCJOb3RlIjpudWxsLCJIeXBlcmxpbmsiOm51bGwsIklzQ2hhbmdlZCI6ZmFsc2UsIklzTmV3IjpmYWxzZX0seyIkaWQiOiIxNTMiLCJEYXRlIjoiMjAxNS0xMi0xOFQyMzo1OTo1OS45OTlaIiwiU3R5bGUiOnsiJGlkIjoiMTU0IiwiU2hhcGUiOjIsIkNvbm5lY3Rvck1hcmdpbiI6eyIkcmVmIjoiNTQifSwiQ29ubmVjdG9yU3R5bGUiOnsiJGlkIjoiMTU1IiwiTGluZUNvbG9yIjp7IiRpZCI6IjE1NiIsIiR0eXBlIjoiTkxSRS5Db21tb24uRG9tLlNvbGlkQ29sb3JCcnVzaCwgTkxSRS5Db21tb24iLCJDb2xvciI6eyIkaWQiOiIxNTciLCJBIjoxMjcsIlIiOjkxLCJHIjoxNTUsIkIiOjIxM319LCJMaW5lV2VpZ2h0IjoxLjAsIkxpbmVUeXBlIjowLCJQYXJlbnRTdHlsZSI6eyIkcmVmIjoiNTUifX0sIklzQmVsb3dUaW1lYmFuZCI6dHJ1ZSwiSGlkZURhdGUiOmZhbHNlLCJTaGFwZVNpemUiOjEsIlNwYWNpbmciOjEuMCwiUGFkZGluZyI6eyIkcmVmIjoiNTgifSwiU2hhcGVTdHlsZSI6eyIkaWQiOiIxNTgiLCJNYXJnaW4iOnsiJHJlZiI6IjYwIn0sIlBhZGRpbmciOnsiJHJlZiI6IjYxIn0sIkJhY2tncm91bmQiOnsiJGlkIjoiMTU5IiwiQ29sb3IiOnsiJGlkIjoiMTYwIiwiQSI6MjU1LCJSIjo5MSwiRyI6MTU1LCJCIjoyMTN9fSwiSXNWaXNpYmxlIjp0cnVlLCJXaWR0aCI6MTguMCwiSGVpZ2h0IjoyMC4wLCJCb3JkZXJTdHlsZSI6eyIkaWQiOiIxNjEiLCJMaW5lQ29sb3IiOnsiJHJlZiI6IjYzIn0sIkxpbmVXZWlnaHQiOjAuMCwiTGluZVR5cGUiOjAsIlBhcmVudFN0eWxlIjp7IiRyZWYiOiI2MiJ9fSwiUGFyZW50U3R5bGUiOnsiJHJlZiI6IjU5In19LCJUaXRsZVN0eWxlIjp7IiRpZCI6IjE2MiIsIkZvbnRTZXR0aW5ncyI6eyIkaWQiOiIxNj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NCIsIkxpbmVDb2xvciI6bnVsbCwiTGluZVdlaWdodCI6MC4wLCJMaW5lVHlwZSI6MCwiUGFyZW50U3R5bGUiOm51bGx9LCJQYXJlbnRTdHlsZSI6eyIkcmVmIjoiNjUifX0sIkRhdGVTdHlsZSI6eyIkaWQiOiIxNjUiLCJGb250U2V0dGluZ3MiOnsiJGlkIjoiMTY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DFhNGRlMzUtZjExMS00NjM3LWE3ZjQtNWVlODg0YjgzODY3IiwiSW1wb3J0SWQiOm51bGwsIlRpdGxlIjoiRW50aXR5IFByb2ZpbGUgZGV2ZWxvcGVkICYgQmV0YSB0ZXN0ZWQiLCJOb3RlIjpudWxsLCJIeXBlcmxpbmsiOm51bGwsIklzQ2hhbmdlZCI6ZmFsc2UsIklzTmV3IjpmYWxzZX0seyIkaWQiOiIxNjgiLCJEYXRlIjoiMjAxNi0wMS0xMFQyMzo1OTo1OS45OTlaIiwiU3R5bGUiOnsiJGlkIjoiMTY5IiwiU2hhcGUiOjIsIkNvbm5lY3Rvck1hcmdpbiI6eyIkcmVmIjoiNTQifSwiQ29ubmVjdG9yU3R5bGUiOnsiJGlkIjoiMTcwIiwiTGluZUNvbG9yIjp7IiRpZCI6IjE3MSIsIiR0eXBlIjoiTkxSRS5Db21tb24uRG9tLlNvbGlkQ29sb3JCcnVzaCwgTkxSRS5Db21tb24iLCJDb2xvciI6eyIkaWQiOiIxNzIiLCJBIjoxMjcsIlIiOjQ3LCJHIjo1NCwiQiI6MTUzfX0sIkxpbmVXZWlnaHQiOjEuMCwiTGluZVR5cGUiOjAsIlBhcmVudFN0eWxlIjp7IiRyZWYiOiI1NSJ9fSwiSXNCZWxvd1RpbWViYW5kIjpmYWxzZSwiSGlkZURhdGUiOmZhbHNlLCJTaGFwZVNpemUiOjEsIlNwYWNpbmciOjEuMCwiUGFkZGluZyI6eyIkcmVmIjoiNTgifSwiU2hhcGVTdHlsZSI6eyIkaWQiOiIxNzMiLCJNYXJnaW4iOnsiJHJlZiI6IjYwIn0sIlBhZGRpbmciOnsiJHJlZiI6IjYxIn0sIkJhY2tncm91bmQiOnsiJGlkIjoiMTc0IiwiQ29sb3IiOnsiJGlkIjoiMTc1IiwiQSI6MjU1LCJSIjo0NywiRyI6NTQsIkIiOjE1M3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IsIkZvcmVncm91bmQiOnsiJHJlZiI6IjY3In0sIk1heFdpZHRoIjoyNzUuODc0ODc3OTI5Njg3N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c5IiwiTGluZUNvbG9yIjpudWxsLCJMaW5lV2VpZ2h0IjowLjAsIkxpbmVUeXBlIjowLCJQYXJlbnRTdHlsZSI6bnVsbH0sIlBhcmVudFN0eWxlIjp7IiRyZWYiOiI2NSJ9fSwiRGF0ZVN0eWxlIjp7IiRpZCI6IjE4MCIsIkZvbnRTZXR0aW5ncyI6eyIkaWQiOiIxOD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IiLCJMaW5lQ29sb3IiOm51bGwsIkxpbmVXZWlnaHQiOjAuMCwiTGluZVR5cGUiOjAsIlBhcmVudFN0eWxlIjpudWxsfSwiUGFyZW50U3R5bGUiOnsiJHJlZiI6IjcyIn19LCJEYXRlRm9ybWF0Ijp7IiRyZWYiOiI3OSJ9LCJJc1Zpc2libGUiOnRydWUsIlBhcmVudFN0eWxlIjp7IiRyZWYiOiI1MyJ9fSwiUG9zaXRpb24iOnsiUmF0aW8iOjAuMjUxNTMwODY4MTUzNTEzMjIsIklzQ3VzdG9tIjp0cnVlfSwiSWQiOiJhZjg4M2U5Mi00OTFjLTQ2ZGUtYjM4Zi0xMDAzZWYxYWE4OWMiLCJJbXBvcnRJZCI6bnVsbCwiVGl0bGUiOiJQaGFzZSAxIFByb3Bvc2FsIGFwcHJvdmVkIGJ5IEZEUCBFeGVjdXRpdmUgQ29tbWl0dGVlIiwiTm90ZSI6bnVsbCwiSHlwZXJsaW5rIjpudWxsLCJJc0NoYW5nZWQiOmZhbHNlLCJJc05ldyI6ZmFsc2V9LHsiJGlkIjoiMTgzIiwiRGF0ZSI6IjIwMTYtMDItMDFUMjM6NTk6NTkuOTk5WiIsIlN0eWxlIjp7IiRpZCI6IjE4NCIsIlNoYXBlIjoyLCJDb25uZWN0b3JNYXJnaW4iOnsiJHJlZiI6IjU0In0sIkNvbm5lY3RvclN0eWxlIjp7IiRpZCI6IjE4NSIsIkxpbmVDb2xvciI6eyIkaWQiOiIxODYiLCIkdHlwZSI6Ik5MUkUuQ29tbW9uLkRvbS5Tb2xpZENvbG9yQnJ1c2gsIE5MUkUuQ29tbW9uIiwiQ29sb3IiOnsiJGlkIjoiMTg3IiwiQSI6MTI3LCJSIjo0NywiRyI6NTQsIkIiOjE1M319LCJMaW5lV2VpZ2h0IjoxLjAsIkxpbmVUeXBlIjowLCJQYXJlbnRTdHlsZSI6eyIkcmVmIjoiNTUifX0sIklzQmVsb3dUaW1lYmFuZCI6ZmFsc2UsIkhpZGVEYXRlIjpmYWxzZSwiU2hhcGVTaXplIjoxLCJTcGFjaW5nIjoxLjAsIlBhZGRpbmciOnsiJHJlZiI6IjU4In0sIlNoYXBlU3R5bGUiOnsiJGlkIjoiMTg4IiwiTWFyZ2luIjp7IiRyZWYiOiI2MCJ9LCJQYWRkaW5nIjp7IiRyZWYiOiI2MSJ9LCJCYWNrZ3JvdW5kIjp7IiRpZCI6IjE4OSIsIkNvbG9yIjp7IiRpZCI6IjE5MCIsIkEiOjI1NSwiUiI6NDcsIkciOjU0LCJCIjoxNTN9fSwiSXNWaXNpYmxlIjp0cnVlLCJXaWR0aCI6MTguMCwiSGVpZ2h0IjoyM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3IiwiTGluZUNvbG9yIjpudWxsLCJMaW5lV2VpZ2h0IjowLjAsIkxpbmVUeXBlIjowLCJQYXJlbnRTdHlsZSI6bnVsbH0sIlBhcmVudFN0eWxlIjp7IiRyZWYiOiI3MiJ9fSwiRGF0ZUZvcm1hdCI6eyIkcmVmIjoiNzkifSwiSXNWaXNpYmxlIjp0cnVlLCJQYXJlbnRTdHlsZSI6eyIkcmVmIjoiNTMifX0sIlBvc2l0aW9uIjp7IlJhdGlvIjowLjE4NTU0MzI1OTk4NTY1Mjk2LCJJc0N1c3RvbSI6dHJ1ZX0sIklkIjoiZWYzMzEyNmMtMWQxNi00MGViLTkwOTgtZGYxOGIzNDIxMzMxIiwiSW1wb3J0SWQiOm51bGwsIlRpdGxlIjoiT2ZmaWNpYWwgU3RhdGUgRGF0ZSBvZiBQaWxvdCIsIk5vdGUiOm51bGwsIkh5cGVybGluayI6bnVsbCwiSXNDaGFuZ2VkIjpmYWxzZSwiSXNOZXciOmZhbHNlfSx7IiRpZCI6IjE5OCIsIkRhdGUiOiIyMDE2LTAzLTI4VDIzOjU5OjU5Ljk5OVoiLCJTdHlsZSI6eyIkaWQiOiIxOTkiLCJTaGFwZSI6MiwiQ29ubmVjdG9yTWFyZ2luIjp7IiRyZWYiOiI1NCJ9LCJDb25uZWN0b3JTdHlsZSI6eyIkaWQiOiIyMDAiLCJMaW5lQ29sb3IiOnsiJGlkIjoiMjAxIiwiJHR5cGUiOiJOTFJFLkNvbW1vbi5Eb20uU29saWRDb2xvckJydXNoLCBOTFJFLkNvbW1vbiIsIkNvbG9yIjp7IiRpZCI6IjIwMiIsIkEiOjEyNywiUiI6MjYsIkciOjE3MCwiQiI6NjZ9fSwiTGluZVdlaWdodCI6MS4wLCJMaW5lVHlwZSI6MCwiUGFyZW50U3R5bGUiOnsiJHJlZiI6IjU1In19LCJJc0JlbG93VGltZWJhbmQiOnRydWUsIkhpZGVEYXRlIjpmYWxzZSwiU2hhcGVTaXplIjoxLCJTcGFjaW5nIjoxLjAsIlBhZGRpbmciOnsiJHJlZiI6IjU4In0sIlNoYXBlU3R5bGUiOnsiJGlkIjoiMjAzIiwiTWFyZ2luIjp7IiRyZWYiOiI2MCJ9LCJQYWRkaW5nIjp7IiRyZWYiOiI2MSJ9LCJCYWNrZ3JvdW5kIjp7IiRpZCI6IjIwNCIsIkNvbG9yIjp7IiRpZCI6IjIwNSIsIkEiOjI1NSwiUiI6MjYsIkciOjE3MCwiQiI6NjZ9fSwiSXNWaXNpYmxlIjp0cnVlLCJXaWR0aCI6MTguMCwiSGVpZ2h0IjoyMC4wLCJCb3JkZXJTdHlsZSI6eyIkaWQiOiIyMDYiLCJMaW5lQ29sb3IiOnsiJHJlZiI6IjYzIn0sIkxpbmVXZWlnaHQiOjAuMCwiTGluZVR5cGUiOjAsIlBhcmVudFN0eWxlIjp7IiRyZWYiOiI2MiJ9fSwiUGFyZW50U3R5bGUiOnsiJHJlZiI6IjU5In19LCJUaXRsZVN0eWxlIjp7IiRpZCI6IjIwNyIsIkZvbnRTZXR0aW5ncyI6eyIkaWQiOiIyMD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wOSIsIkxpbmVDb2xvciI6bnVsbCwiTGluZVdlaWdodCI6MC4wLCJMaW5lVHlwZSI6MCwiUGFyZW50U3R5bGUiOm51bGx9LCJQYXJlbnRTdHlsZSI6eyIkcmVmIjoiNjUifX0sIkRhdGVTdHlsZSI6eyIkaWQiOiIyMTAiLCJGb250U2V0dGluZ3MiOnsiJGlkIjoiMjE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OTc2ZjkwZTAtZDUzNC00ZThiLWE5ZjQtOThkMjliNTBhMzZmIiwiSW1wb3J0SWQiOm51bGwsIlRpdGxlIjoiQ29ob3J0IDEgR28tTGl2ZSIsIk5vdGUiOm51bGwsIkh5cGVybGluayI6bnVsbCwiSXNDaGFuZ2VkIjpmYWxzZSwiSXNOZXciOmZhbHNlfSx7IiRpZCI6IjIxMyIsIkRhdGUiOiIyMDE2LTA2LTE2VDIzOjU5OjU5Ljk5OVoiLCJTdHlsZSI6eyIkaWQiOiIyMTQiLCJTaGFwZSI6MiwiQ29ubmVjdG9yTWFyZ2luIjp7IiRyZWYiOiI1NCJ9LCJDb25uZWN0b3JTdHlsZSI6eyIkaWQiOiIyMTUiLCJMaW5lQ29sb3IiOnsiJGlkIjoiMjE2IiwiJHR5cGUiOiJOTFJFLkNvbW1vbi5Eb20uU29saWRDb2xvckJydXNoLCBOTFJFLkNvbW1vbiIsIkNvbG9yIjp7IiRpZCI6IjIxNyIsIkEiOjEyNywiUiI6MjM3LCJHIjoxMjUsIkIiOjQ5fX0sIkxpbmVXZWlnaHQiOjEuMCwiTGluZVR5cGUiOjAsIlBhcmVudFN0eWxlIjp7IiRyZWYiOiI1NSJ9fSwiSXNCZWxvd1RpbWViYW5kIjpmYWxzZSwiSGlkZURhdGUiOmZhbHNlLCJTaGFwZVNpemUiOjEsIlNwYWNpbmciOjEuMCwiUGFkZGluZyI6eyIkcmVmIjoiNTgifSwiU2hhcGVTdHlsZSI6eyIkaWQiOiIyMTgiLCJNYXJnaW4iOnsiJHJlZiI6IjYwIn0sIlBhZGRpbmciOnsiJHJlZiI6IjYxIn0sIkJhY2tncm91bmQiOnsiJGlkIjoiMjE5IiwiQ29sb3IiOnsiJGlkIjoiMjIwIiwiQSI6MjU1LCJSIjoyMzcsIkciOjEyNSwiQiI6NDl9fSwiSXNWaXNpYmxlIjp0cnVlLCJXaWR0aCI6MTguMCwiSGVpZ2h0IjoyMC4wLCJCb3JkZXJTdHlsZSI6eyIkaWQiOiIyMjEiLCJMaW5lQ29sb3IiOnsiJHJlZiI6IjYzIn0sIkxpbmVXZWlnaHQiOjAuMCwiTGluZVR5cGUiOjAsIlBhcmVudFN0eWxlIjp7IiRyZWYiOiI2MiJ9fSwiUGFyZW50U3R5bGUiOnsiJHJlZiI6IjU5In19LCJUaXRsZVN0eWxlIjp7IiRpZCI6IjIyMiIsIkZvbnRTZXR0aW5ncyI6eyIkaWQiOiIyMj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yNCIsIkxpbmVDb2xvciI6bnVsbCwiTGluZVdlaWdodCI6MC4wLCJMaW5lVHlwZSI6MCwiUGFyZW50U3R5bGUiOm51bGx9LCJQYXJlbnRTdHlsZSI6eyIkcmVmIjoiNjUifX0sIkRhdGVTdHlsZSI6eyIkaWQiOiIyMjUiLCJGb250U2V0dGluZ3MiOnsiJGlkIjoiMjI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I3IiwiTGluZUNvbG9yIjpudWxsLCJMaW5lV2VpZ2h0IjowLjAsIkxpbmVUeXBlIjowLCJQYXJlbnRTdHlsZSI6bnVsbH0sIlBhcmVudFN0eWxlIjp7IiRyZWYiOiI3MiJ9fSwiRGF0ZUZvcm1hdCI6eyIkcmVmIjoiNzkifSwiSXNWaXNpYmxlIjp0cnVlLCJQYXJlbnRTdHlsZSI6eyIkcmVmIjoiNTMifX0sIlBvc2l0aW9uIjp7IlJhdGlvIjowLjExOTU1NTU1MzI5NDk5NDIyLCJJc0N1c3RvbSI6dHJ1ZX0sIklkIjoiYzQ2YmE3N2EtZjg5Zi00YmM2LTlhMmEtMWM3MDY3YjNkOWUwIiwiSW1wb3J0SWQiOm51bGwsIlRpdGxlIjoiUGhhc2UgMiAtIFdlYiBCYXNlZCBTeXN0ZW0gUHJvcG9zYWwgYXBwcm92ZWQgYnkgRkRQIEV4ZWN1dGl2ZSBDb21taXR0ZWUiLCJOb3RlIjpudWxsLCJIeXBlcmxpbmsiOm51bGwsIklzQ2hhbmdlZCI6ZmFsc2UsIklzTmV3IjpmYWxzZX0seyIkaWQiOiIyMjgiLCJEYXRlIjoiMjAxNi0wOC0xOFQwMDowMDowMFoiLCJTdHlsZSI6eyIkaWQiOiIyMjkiLCJTaGFwZSI6MiwiQ29ubmVjdG9yTWFyZ2luIjp7IiRyZWYiOiI1NCJ9LCJDb25uZWN0b3JTdHlsZSI6eyIkaWQiOiIyMzAiLCJMaW5lQ29sb3IiOnsiJGlkIjoiMjMxIiwiJHR5cGUiOiJOTFJFLkNvbW1vbi5Eb20uU29saWRDb2xvckJydXNoLCBOTFJFLkNvbW1vbiIsIkNvbG9yIjp7IiRpZCI6IjIzMiIsIkEiOjEyNywiUiI6MjYsIkciOjE3MCwiQiI6NjZ9fSwiTGluZVdlaWdodCI6MS4wLCJMaW5lVHlwZSI6MCwiUGFyZW50U3R5bGUiOnsiJHJlZiI6IjU1In19LCJJc0JlbG93VGltZWJhbmQiOnRydWUsIkhpZGVEYXRlIjpmYWxzZSwiU2hhcGVTaXplIjoxLCJTcGFjaW5nIjoxLjAsIlBhZGRpbmciOnsiJHJlZiI6IjU4In0sIlNoYXBlU3R5bGUiOnsiJGlkIjoiMjMzIiwiTWFyZ2luIjp7IiRyZWYiOiI2MCJ9LCJQYWRkaW5nIjp7IiRyZWYiOiI2MSJ9LCJCYWNrZ3JvdW5kIjp7IiRpZCI6IjIzNCIsIkNvbG9yIjp7IiRpZCI6IjIzNSIsIkEiOjI1NSwiUiI6MjYsIkciOjE3MCwiQiI6NjZ9fSwiSXNWaXNpYmxlIjp0cnVlLCJXaWR0aCI6MTguMCwiSGVpZ2h0IjoyMC4wLCJCb3JkZXJTdHlsZSI6eyIkaWQiOiIyMzYiLCJMaW5lQ29sb3IiOnsiJHJlZiI6IjYzIn0sIkxpbmVXZWlnaHQiOjAuMCwiTGluZVR5cGUiOjAsIlBhcmVudFN0eWxlIjp7IiRyZWYiOiI2MiJ9fSwiUGFyZW50U3R5bGUiOnsiJHJlZiI6IjU5In19LCJUaXRsZVN0eWxlIjp7IiRpZCI6IjIzNyIsIkZvbnRTZXR0aW5ncyI6eyIkaWQiOiIyMz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zOSIsIkxpbmVDb2xvciI6bnVsbCwiTGluZVdlaWdodCI6MC4wLCJMaW5lVHlwZSI6MCwiUGFyZW50U3R5bGUiOm51bGx9LCJQYXJlbnRTdHlsZSI6eyIkcmVmIjoiNjUifX0sIkRhdGVTdHlsZSI6eyIkaWQiOiIyNDAiLCJGb250U2V0dGluZ3MiOnsiJGlkIjoiMjQ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Q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YmNkYzk1ZjgtYzUyMC00YWU1LWI2NDctNjIzNWE4NDcwNzE3IiwiSW1wb3J0SWQiOm51bGwsIlRpdGxlIjoiQ29ob3J0IDIgR28tTGl2ZSIsIk5vdGUiOm51bGwsIkh5cGVybGluayI6bnVsbCwiSXNDaGFuZ2VkIjpmYWxzZSwiSXNOZXciOmZhbHNlfSx7IiRpZCI6IjI0MyIsIkRhdGUiOiIyMDE2LTA5LTIyVDIzOjU5OjU5Ljk5OVoiLCJTdHlsZSI6eyIkaWQiOiIyNDQiLCJTaGFwZSI6MiwiQ29ubmVjdG9yTWFyZ2luIjp7IiRyZWYiOiI1NCJ9LCJDb25uZWN0b3JTdHlsZSI6eyIkaWQiOiIyNDUiLCJMaW5lQ29sb3IiOnsiJGlkIjoiMjQ2IiwiJHR5cGUiOiJOTFJFLkNvbW1vbi5Eb20uU29saWRDb2xvckJydXNoLCBOTFJFLkNvbW1vbiIsIkNvbG9yIjp7IiRpZCI6IjI0NyIsIkEiOjEyNywiUiI6MjM3LCJHIjoxMjUsIkIiOjQ5fX0sIkxpbmVXZWlnaHQiOjEuMCwiTGluZVR5cGUiOjAsIlBhcmVudFN0eWxlIjp7IiRyZWYiOiI1NSJ9fSwiSXNCZWxvd1RpbWViYW5kIjp0cnVlLCJIaWRlRGF0ZSI6ZmFsc2UsIlNoYXBlU2l6ZSI6MSwiU3BhY2luZyI6MS4wLCJQYWRkaW5nIjp7IiRyZWYiOiI1OCJ9LCJTaGFwZVN0eWxlIjp7IiRpZCI6IjI0OCIsIk1hcmdpbiI6eyIkcmVmIjoiNjAifSwiUGFkZGluZyI6eyIkcmVmIjoiNjEifSwiQmFja2dyb3VuZCI6eyIkaWQiOiIyNDkiLCJDb2xvciI6eyIkaWQiOiIyNTAiLCJBIjoyNTUsIlIiOjIzNywiRyI6MTI1LCJCIjo0OX19LCJJc1Zpc2libGUiOnRydWUsIldpZHRoIjoxOC4wLCJIZWlnaHQiOjIwLjAsIkJvcmRlclN0eWxlIjp7IiRpZCI6IjI1MSIsIkxpbmVDb2xvciI6eyIkcmVmIjoiNjMifSwiTGluZVdlaWdodCI6MC4wLCJMaW5lVHlwZSI6MCwiUGFyZW50U3R5bGUiOnsiJHJlZiI6IjYyIn19LCJQYXJlbnRTdHlsZSI6eyIkcmVmIjoiNTkifX0sIlRpdGxlU3R5bGUiOnsiJGlkIjoiMjUyIiwiRm9udFNldHRpbmdzIjp7IiRpZCI6IjI1MyIsIkZvbnRTaXplIjoxMSwiRm9udE5hbWUiOiJDYWxpYnJpIiwiSXNCb2xkIjp0cnVlLCJJc0l0YWxpYyI6ZmFsc2UsIklzVW5kZXJsaW5lZCI6ZmFsc2UsIlBhcmVudFN0eWxlIjp7IiRyZWYiOiI2NiJ9fSwiQXV0b1NpemUiOjIsIkZvcmVncm91bmQiOnsiJHJlZiI6IjY3In0sIk1heFdpZHRoIjo5OS41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TQiLCJMaW5lQ29sb3IiOm51bGwsIkxpbmVXZWlnaHQiOjAuMCwiTGluZVR5cGUiOjAsIlBhcmVudFN0eWxlIjpudWxsfSwiUGFyZW50U3R5bGUiOnsiJHJlZiI6IjY1In19LCJEYXRlU3R5bGUiOnsiJGlkIjoiMjU1IiwiRm9udFNldHRpbmdzIjp7IiRpZCI6IjI1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1NyIsIkxpbmVDb2xvciI6bnVsbCwiTGluZVdlaWdodCI6MC4wLCJMaW5lVHlwZSI6MCwiUGFyZW50U3R5bGUiOm51bGx9LCJQYXJlbnRTdHlsZSI6eyIkcmVmIjoiNzIifX0sIkRhdGVGb3JtYXQiOnsiJHJlZiI6Ijc5In0sIklzVmlzaWJsZSI6dHJ1ZSwiUGFyZW50U3R5bGUiOnsiJHJlZiI6IjUzIn19LCJQb3NpdGlvbiI6eyJSYXRpbyI6MC4zNDIzODI2NzM4NTIyMzc2NCwiSXNDdXN0b20iOnRydWV9LCJJZCI6ImY0ZTc2ZjFjLThhOWEtNGU0YS05ODY4LThjMjQzODYxMjZkZCIsIkltcG9ydElkIjpudWxsLCJUaXRsZSI6IldlYiBiYXNlZCBzeXN0ZW0gaW5pdGlhbCBkZXYgZGVtbyBhdCBTZXB0IEZEUCBNZWV0aW5nIiwiTm90ZSI6bnVsbCwiSHlwZXJsaW5rIjpudWxsLCJJc0NoYW5nZWQiOmZhbHNlLCJJc05ldyI6ZmFsc2V9LHsiJGlkIjoiMjU4IiwiRGF0ZSI6IjIwMTYtMTItMDJUMjM6NTk6NTkuOTk5WiIsIlN0eWxlIjp7IiRpZCI6IjI1OSIsIlNoYXBlIjoyLCJDb25uZWN0b3JNYXJnaW4iOnsiJHJlZiI6IjU0In0sIkNvbm5lY3RvclN0eWxlIjp7IiRpZCI6IjI2MCIsIkxpbmVDb2xvciI6eyIkaWQiOiIyNjEiLCIkdHlwZSI6Ik5MUkUuQ29tbW9uLkRvbS5Tb2xpZENvbG9yQnJ1c2gsIE5MUkUuQ29tbW9uIiwiQ29sb3IiOnsiJGlkIjoiMjYyIiwiQSI6MTI3LCJSIjoyMzcsIkciOjEyNSwiQiI6NDl9fSwiTGluZVdlaWdodCI6MS4wLCJMaW5lVHlwZSI6MCwiUGFyZW50U3R5bGUiOnsiJHJlZiI6IjU1In19LCJJc0JlbG93VGltZWJhbmQiOnRydWUsIkhpZGVEYXRlIjpmYWxzZSwiU2hhcGVTaXplIjoxLCJTcGFjaW5nIjoxLjAsIlBhZGRpbmciOnsiJHJlZiI6IjU4In0sIlNoYXBlU3R5bGUiOnsiJGlkIjoiMjYzIiwiTWFyZ2luIjp7IiRyZWYiOiI2MCJ9LCJQYWRkaW5nIjp7IiRyZWYiOiI2MSJ9LCJCYWNrZ3JvdW5kIjp7IiRpZCI6IjI2NCIsIkNvbG9yIjp7IiRpZCI6IjI2NSIsIkEiOjI1NSwiUiI6MjM3LCJHIjoxMjUsIkIiOjQ5fX0sIklzVmlzaWJsZSI6dHJ1ZSwiV2lkdGgiOjE4LjAsIkhlaWdodCI6MjAuMCwiQm9yZGVyU3R5bGUiOnsiJGlkIjoiMjY2IiwiTGluZUNvbG9yIjp7IiRyZWYiOiI2MyJ9LCJMaW5lV2VpZ2h0IjowLjAsIkxpbmVUeXBlIjowLCJQYXJlbnRTdHlsZSI6eyIkcmVmIjoiNjIifX0sIlBhcmVudFN0eWxlIjp7IiRyZWYiOiI1OSJ9fSwiVGl0bGVTdHlsZSI6eyIkaWQiOiIyNjciLCJGb250U2V0dGluZ3MiOnsiJGlkIjoiMjY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jkiLCJMaW5lQ29sb3IiOm51bGwsIkxpbmVXZWlnaHQiOjAuMCwiTGluZVR5cGUiOjAsIlBhcmVudFN0eWxlIjpudWxsfSwiUGFyZW50U3R5bGUiOnsiJHJlZiI6IjY1In19LCJEYXRlU3R5bGUiOnsiJGlkIjoiMjcwIiwiRm9udFNldHRpbmdzIjp7IiRpZCI6IjI3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3MiIsIkxpbmVDb2xvciI6bnVsbCwiTGluZVdlaWdodCI6MC4wLCJMaW5lVHlwZSI6MCwiUGFyZW50U3R5bGUiOm51bGx9LCJQYXJlbnRTdHlsZSI6eyIkcmVmIjoiNzIifX0sIkRhdGVGb3JtYXQiOnsiJHJlZiI6Ijc5In0sIklzVmlzaWJsZSI6dHJ1ZSwiUGFyZW50U3R5bGUiOnsiJHJlZiI6IjUzIn19LCJQb3NpdGlvbiI6eyJSYXRpbyI6MC4yMjY2NjY2Mjg5OTA2NDQyNywiSXNDdXN0b20iOnRydWV9LCJJZCI6ImU4ZWMyODk1LTIzNzgtNGEyNy05NjJlLTQ4MGEzMTY0ZDg3MyIsIkltcG9ydElkIjpudWxsLCJUaXRsZSI6IlN5c3RlbSB1c2VyIGFjY2VwdGFuY2UgdGVzdGluZyIsIk5vdGUiOm51bGwsIkh5cGVybGluayI6bnVsbCwiSXNDaGFuZ2VkIjpmYWxzZSwiSXNOZXciOmZhbHNlfSx7IiRpZCI6IjI3MyIsIkRhdGUiOiIyMDE3LTAyLTE1VDIzOjU5OjU5Ljk5OVoiLCJTdHlsZSI6eyIkaWQiOiIyNzQiLCJTaGFwZSI6MiwiQ29ubmVjdG9yTWFyZ2luIjp7IiRyZWYiOiI1NCJ9LCJDb25uZWN0b3JTdHlsZSI6eyIkaWQiOiIyNzUiLCJMaW5lQ29sb3IiOnsiJGlkIjoiMjc2IiwiJHR5cGUiOiJOTFJFLkNvbW1vbi5Eb20uU29saWRDb2xvckJydXNoLCBOTFJFLkNvbW1vbiIsIkNvbG9yIjp7IiRpZCI6IjI3NyIsIkEiOjEyNywiUiI6MjM3LCJHIjoxMjUsIkIiOjQ5fX0sIkxpbmVXZWlnaHQiOjEuMCwiTGluZVR5cGUiOjAsIlBhcmVudFN0eWxlIjp7IiRyZWYiOiI1NSJ9fSwiSXNCZWxvd1RpbWViYW5kIjp0cnVlLCJIaWRlRGF0ZSI6ZmFsc2UsIlNoYXBlU2l6ZSI6MSwiU3BhY2luZyI6MS4wLCJQYWRkaW5nIjp7IiRyZWYiOiI1OCJ9LCJTaGFwZVN0eWxlIjp7IiRpZCI6IjI3OCIsIk1hcmdpbiI6eyIkcmVmIjoiNjAifSwiUGFkZGluZyI6eyIkcmVmIjoiNjEifSwiQmFja2dyb3VuZCI6eyIkaWQiOiIyNzkiLCJDb2xvciI6eyIkaWQiOiIyODAiLCJBIjoyNTUsIlIiOjIzNywiRyI6MTI1LCJCIjo0OX19LCJJc1Zpc2libGUiOnRydWUsIldpZHRoIjoxOC4wLCJIZWlnaHQiOjIwLjAsIkJvcmRlclN0eWxlIjp7IiRpZCI6IjI4MSIsIkxpbmVDb2xvciI6eyIkcmVmIjoiNjMifSwiTGluZVdlaWdodCI6MC4wLCJMaW5lVHlwZSI6MCwiUGFyZW50U3R5bGUiOnsiJHJlZiI6IjYyIn19LCJQYXJlbnRTdHlsZSI6eyIkcmVmIjoiNTkifX0sIlRpdGxlU3R5bGUiOnsiJGlkIjoiMjgyIiwiRm9udFNldHRpbmdzIjp7IiRpZCI6IjI4MyIsIkZvbnRTaXplIjoxMSwiRm9udE5hbWUiOiJDYWxpYnJpIiwiSXNCb2xkIjp0cnVlLCJJc0l0YWxpYyI6ZmFsc2UsIklzVW5kZXJsaW5lZCI6ZmFsc2UsIlBhcmVudFN0eWxlIjp7IiRyZWYiOiI2NiJ9fSwiQXV0b1NpemUiOjIsIkZvcmVncm91bmQiOnsiJHJlZiI6IjY3In0sIk1heFdpZHRoIjoxMzI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g0IiwiTGluZUNvbG9yIjpudWxsLCJMaW5lV2VpZ2h0IjowLjAsIkxpbmVUeXBlIjowLCJQYXJlbnRTdHlsZSI6bnVsbH0sIlBhcmVudFN0eWxlIjp7IiRyZWYiOiI2NSJ9fSwiRGF0ZVN0eWxlIjp7IiRpZCI6IjI4NSIsIkZvbnRTZXR0aW5ncyI6eyIkaWQiOiIyOD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D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mMmFlMDdmMC03MGIzLTQzMDQtYmZlZi1iNzViY2EwZjk5YjIiLCJJbXBvcnRJZCI6bnVsbCwiVGl0bGUiOiJDb2hvcnQgMSAmIDIgU3lzdGVtIEdvLUxpdmUgKHRlbnRhdGl2ZSkiLCJOb3RlIjpudWxsLCJIeXBlcmxpbmsiOm51bGwsIklzQ2hhbmdlZCI6ZmFsc2UsIklzTmV3IjpmYWxzZX0seyIkaWQiOiIyODgiLCJEYXRlIjoiMjAxNy0wMy0xNVQyMzo1OTo1OS45OTlaIiwiU3R5bGUiOnsiJGlkIjoiMjg5IiwiU2hhcGUiOjIsIkNvbm5lY3Rvck1hcmdpbiI6eyIkcmVmIjoiNTQifSwiQ29ubmVjdG9yU3R5bGUiOnsiJGlkIjoiMjkwIiwiTGluZUNvbG9yIjp7IiRpZCI6IjI5MSIsIiR0eXBlIjoiTkxSRS5Db21tb24uRG9tLlNvbGlkQ29sb3JCcnVzaCwgTkxSRS5Db21tb24iLCJDb2xvciI6eyIkaWQiOiIyOTIiLCJBIjoxMjcsIlIiOjI2LCJHIjoxNzAsIkIiOjY2fX0sIkxpbmVXZWlnaHQiOjEuMCwiTGluZVR5cGUiOjAsIlBhcmVudFN0eWxlIjp7IiRyZWYiOiI1NSJ9fSwiSXNCZWxvd1RpbWViYW5kIjp0cnVlLCJIaWRlRGF0ZSI6ZmFsc2UsIlNoYXBlU2l6ZSI6MSwiU3BhY2luZyI6MS4wLCJQYWRkaW5nIjp7IiRyZWYiOiI1OCJ9LCJTaGFwZVN0eWxlIjp7IiRpZCI6IjI5MyIsIk1hcmdpbiI6eyIkcmVmIjoiNjAifSwiUGFkZGluZyI6eyIkcmVmIjoiNjEifSwiQmFja2dyb3VuZCI6eyIkaWQiOiIyOTQiLCJDb2xvciI6eyIkaWQiOiIyOTUiLCJBIjoyNTUsIlIiOjI2LCJHIjoxNzAsIkIiOjY2fX0sIklzVmlzaWJsZSI6dHJ1ZSwiV2lkdGgiOjE4LjAsIkhlaWdodCI6MjAuMCwiQm9yZGVyU3R5bGUiOnsiJGlkIjoiMjk2IiwiTGluZUNvbG9yIjp7IiRyZWYiOiI2MyJ9LCJMaW5lV2VpZ2h0IjowLjAsIkxpbmVUeXBlIjowLCJQYXJlbnRTdHlsZSI6eyIkcmVmIjoiNjIifX0sIlBhcmVudFN0eWxlIjp7IiRyZWYiOiI1OSJ9fSwiVGl0bGVTdHlsZSI6eyIkaWQiOiIyOTciLCJGb250U2V0dGluZ3MiOnsiJGlkIjoiMjk4IiwiRm9udFNpemUiOjExLCJGb250TmFtZSI6IkNhbGlicmkiLCJJc0JvbGQiOnRydWUsIklzSXRhbGljIjpmYWxzZSwiSXNVbmRlcmxpbmVkIjpmYWxzZSwiUGFyZW50U3R5bGUiOnsiJHJlZiI6IjY2In19LCJBdXRvU2l6ZSI6MiwiRm9yZWdyb3VuZCI6eyIkcmVmIjoiNjcifSwiTWF4V2lkdGgiOjEzNi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w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MwY2VlODI5LWEwYWYtNDYyNy05MzA3LWQyNTExNWI2MjViYiIsIkltcG9ydElkIjpudWxsLCJUaXRsZSI6IkNvaG9ydCAzIEdvLUxpdmUgKHRlbnRhdGl2ZSAmIHV0aWxpemluZyB3ZWIgc3lzdGVtKSIsIk5vdGUiOm51bGwsIkh5cGVybGluayI6bnVsbCwiSXNDaGFuZ2VkIjpmYWxzZSwiSXNOZXciOmZhbHNlfSx7IiRpZCI6IjMwMyIsIkRhdGUiOiIyMDE3LTA2LTMwVDIzOjU5OjU5Ljk5OVoiLCJTdHlsZSI6eyIkaWQiOiIzMDQiLCJTaGFwZSI6MiwiQ29ubmVjdG9yTWFyZ2luIjp7IiRyZWYiOiI1NCJ9LCJDb25uZWN0b3JTdHlsZSI6eyIkaWQiOiIzMDUiLCJMaW5lQ29sb3IiOnsiJGlkIjoiMzA2IiwiJHR5cGUiOiJOTFJFLkNvbW1vbi5Eb20uU29saWRDb2xvckJydXNoLCBOTFJFLkNvbW1vbiIsIkNvbG9yIjp7IiRpZCI6IjMwNyIsIkEiOjEyNywiUiI6NDcsIkciOjU0LCJCIjoxNTN9fSwiTGluZVdlaWdodCI6MS4wLCJMaW5lVHlwZSI6MCwiUGFyZW50U3R5bGUiOnsiJHJlZiI6IjU1In19LCJJc0JlbG93VGltZWJhbmQiOmZhbHNlLCJIaWRlRGF0ZSI6ZmFsc2UsIlNoYXBlU2l6ZSI6MSwiU3BhY2luZyI6MS4wLCJQYWRkaW5nIjp7IiRyZWYiOiI1OCJ9LCJTaGFwZVN0eWxlIjp7IiRpZCI6IjMwOCIsIk1hcmdpbiI6eyIkcmVmIjoiNjAifSwiUGFkZGluZyI6eyIkcmVmIjoiNjEifSwiQmFja2dyb3VuZCI6eyIkaWQiOiIzMDkiLCJDb2xvciI6eyIkaWQiOiIzMTAiLCJBIjoyNTUsIlIiOjQ3LCJHIjo1NCwiQiI6MTUzfX0sIklzVmlzaWJsZSI6dHJ1ZSwiV2lkdGgiOjE4LjAsIkhlaWdodCI6MjAuMCwiQm9yZGVyU3R5bGUiOnsiJGlkIjoiMzExIiwiTGluZUNvbG9yIjp7IiRyZWYiOiI2MyJ9LCJMaW5lV2VpZ2h0IjowLjAsIkxpbmVUeXBlIjowLCJQYXJlbnRTdHlsZSI6eyIkcmVmIjoiNjIifX0sIlBhcmVudFN0eWxlIjp7IiRyZWYiOiI1OSJ9fSwiVGl0bGVTdHlsZSI6eyIkaWQiOiIzMTIiLCJGb250U2V0dGluZ3MiOnsiJGlkIjoiMzEzIiwiRm9udFNpemUiOjExLCJGb250TmFtZSI6IkNhbGlicmkiLCJJc0JvbGQiOnRydWUsIklzSXRhbGljIjpmYWxzZSwiSXNVbmRlcmxpbmVkIjpmYWxzZSwiUGFyZW50U3R5bGUiOnsiJHJlZiI6IjY2In19LCJBdXRvU2l6ZSI6MiwiRm9yZWdyb3VuZCI6eyIkcmVmIjoiNjcifSwiTWF4V2lkdGgiOjQ4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xNCIsIkxpbmVDb2xvciI6bnVsbCwiTGluZVdlaWdodCI6MC4wLCJMaW5lVHlwZSI6MCwiUGFyZW50U3R5bGUiOm51bGx9LCJQYXJlbnRTdHlsZSI6eyIkcmVmIjoiNjUifX0sIkRhdGVTdHlsZSI6eyIkaWQiOiIzMTUiLCJGb250U2V0dGluZ3MiOnsiJGlkIjoiMzE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NGFhZTFkNzQtNjdmNi00NGFlLWE3NTMtNzMyZjIwZjk3YmYwIiwiSW1wb3J0SWQiOm51bGwsIlRpdGxlIjoiRXN0aW1hdGVkIEVuZCBEYXRlIG9mIFBpbG90IiwiTm90ZSI6bnVsbCwiSHlwZXJsaW5rIjpudWxsLCJJc0NoYW5nZWQiOmZhbHNlLCJJc05ldyI6ZmFsc2V9XSwiVGFza3MiOltdLCJNc1Byb2plY3RJdGVtc1RyZWUiOnsiJGlkIjoiMzE4IiwiUm9vdCI6eyJJbXBvcnRJZCI6bnVsbCwiSXNJbXBvcnRlZCI6ZmFsc2UsIkNoaWxkcmVuIjpbXX19LCJNZXRhZGF0YSI6eyIkaWQiOiIzMTkifSwiU2V0dGluZ3MiOnsiJGlkIjoiMzIwIiwiSW1wYU9wdGlvbnMiOnsiJGlkIjoiMzIx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2864C71-0022-4C6C-8474-5094780AFB16}" vid="{E7558B07-E4B2-46E2-B393-F7159ACFDE7E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2864C71-0022-4C6C-8474-5094780AFB16}" vid="{E7558B07-E4B2-46E2-B393-F7159ACFDE7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FDPtemplate</Template>
  <TotalTime>5295</TotalTime>
  <Words>1601</Words>
  <Application>Microsoft Office PowerPoint</Application>
  <PresentationFormat>On-screen Show (4:3)</PresentationFormat>
  <Paragraphs>411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2_Office Theme</vt:lpstr>
      <vt:lpstr>FDP Expanded Clearinghouse</vt:lpstr>
      <vt:lpstr>Agenda</vt:lpstr>
      <vt:lpstr>Pilot overview</vt:lpstr>
      <vt:lpstr>PowerPoint Presentation</vt:lpstr>
      <vt:lpstr>Piloteers – Cohorts 1 &amp; 2 </vt:lpstr>
      <vt:lpstr>Reporting Period 2 Results</vt:lpstr>
      <vt:lpstr>Sample Tracking Form</vt:lpstr>
      <vt:lpstr>Subaward Volume &amp; EC Use</vt:lpstr>
      <vt:lpstr>Time Saved</vt:lpstr>
      <vt:lpstr>Time Saved Calculations for Period 2</vt:lpstr>
      <vt:lpstr>Institutions with 5+ Transactions</vt:lpstr>
      <vt:lpstr>Institutions with &gt;50 Subawards to Fellow Piloteers in Period 2</vt:lpstr>
      <vt:lpstr>Frequent Pairings &amp; Proximity</vt:lpstr>
      <vt:lpstr>Sources of Subaward Funding</vt:lpstr>
      <vt:lpstr>When do most institutions use  the EC?</vt:lpstr>
      <vt:lpstr>Phase 2 – Web based system </vt:lpstr>
      <vt:lpstr>Web system - Overview</vt:lpstr>
      <vt:lpstr>Web system – Overview of Use</vt:lpstr>
      <vt:lpstr>Phase 2 – Web based system Demo/Training</vt:lpstr>
      <vt:lpstr>System Go-Live / Cohort 3 Go-Live Estimated Timeline</vt:lpstr>
      <vt:lpstr>Financial Questionnaire</vt:lpstr>
      <vt:lpstr>Next Steps</vt:lpstr>
      <vt:lpstr>Opportunities</vt:lpstr>
      <vt:lpstr>Resources</vt:lpstr>
      <vt:lpstr>PowerPoint Presentation</vt:lpstr>
      <vt:lpstr>Continued thanks to a Great Team!</vt:lpstr>
      <vt:lpstr>Questions &amp; Discussion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Deaton, Andrea D.</dc:creator>
  <cp:lastModifiedBy>Lynette Arias</cp:lastModifiedBy>
  <cp:revision>404</cp:revision>
  <cp:lastPrinted>2017-01-05T01:27:44Z</cp:lastPrinted>
  <dcterms:created xsi:type="dcterms:W3CDTF">2015-04-17T18:42:34Z</dcterms:created>
  <dcterms:modified xsi:type="dcterms:W3CDTF">2017-01-18T22:07:45Z</dcterms:modified>
</cp:coreProperties>
</file>