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69" r:id="rId5"/>
    <p:sldId id="259" r:id="rId6"/>
    <p:sldId id="260" r:id="rId7"/>
    <p:sldId id="261" r:id="rId8"/>
    <p:sldId id="272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343" autoAdjust="0"/>
  </p:normalViewPr>
  <p:slideViewPr>
    <p:cSldViewPr>
      <p:cViewPr>
        <p:scale>
          <a:sx n="75" d="100"/>
          <a:sy n="75" d="100"/>
        </p:scale>
        <p:origin x="-194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DC795-6974-4D7E-BB3D-7ADCC8292CB9}" type="datetimeFigureOut">
              <a:rPr lang="en-US" smtClean="0"/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9728-E653-446E-B655-6EAC875F7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4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0320"/>
            <a:ext cx="7772400" cy="1463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2336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5486400" y="1188720"/>
            <a:ext cx="3474720" cy="13716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extLst/>
        </p:spPr>
        <p:txBody>
          <a:bodyPr anchor="ctr" anchorCtr="1"/>
          <a:lstStyle/>
          <a:p>
            <a:pPr algn="l"/>
            <a:endParaRPr kumimoji="1"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20" y="274320"/>
            <a:ext cx="1371600" cy="914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182880" y="1188720"/>
            <a:ext cx="3474720" cy="137160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  <a:extLst/>
        </p:spPr>
        <p:txBody>
          <a:bodyPr anchor="ctr" anchorCtr="1"/>
          <a:lstStyle/>
          <a:p>
            <a:pPr algn="l"/>
            <a:endParaRPr kumimoji="1"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564704"/>
            <a:ext cx="1905000" cy="609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80" y="1645920"/>
            <a:ext cx="1920240" cy="2823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74" b="17855"/>
          <a:stretch/>
        </p:blipFill>
        <p:spPr>
          <a:xfrm>
            <a:off x="3611880" y="1188720"/>
            <a:ext cx="1920240" cy="444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28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7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7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9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1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7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91440"/>
            <a:ext cx="768096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83680"/>
            <a:ext cx="91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83680"/>
            <a:ext cx="2895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83680"/>
            <a:ext cx="91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F2A5-D682-4B11-8BB8-95443DF514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457200" y="1188720"/>
            <a:ext cx="8503920" cy="91440"/>
          </a:xfrm>
          <a:prstGeom prst="rect">
            <a:avLst/>
          </a:prstGeom>
          <a:gradFill flip="none" rotWithShape="1">
            <a:gsLst>
              <a:gs pos="0">
                <a:srgbClr val="FFFF00">
                  <a:lumMod val="88000"/>
                  <a:lumOff val="12000"/>
                </a:srgbClr>
              </a:gs>
              <a:gs pos="16000">
                <a:schemeClr val="accent3">
                  <a:lumMod val="50000"/>
                </a:schemeClr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extLst/>
        </p:spPr>
        <p:txBody>
          <a:bodyPr anchor="ctr" anchorCtr="1"/>
          <a:lstStyle/>
          <a:p>
            <a:pPr algn="l"/>
            <a:endParaRPr kumimoji="1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20" y="274320"/>
            <a:ext cx="1371600" cy="914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>
            <a:spLocks noChangeArrowheads="1"/>
          </p:cNvSpPr>
          <p:nvPr userDrawn="1"/>
        </p:nvSpPr>
        <p:spPr bwMode="auto">
          <a:xfrm flipH="1">
            <a:off x="0" y="6583680"/>
            <a:ext cx="9144000" cy="64008"/>
          </a:xfrm>
          <a:prstGeom prst="rect">
            <a:avLst/>
          </a:prstGeom>
          <a:gradFill flip="none" rotWithShape="1">
            <a:gsLst>
              <a:gs pos="0">
                <a:srgbClr val="FFFF00">
                  <a:lumMod val="88000"/>
                  <a:lumOff val="12000"/>
                </a:srgbClr>
              </a:gs>
              <a:gs pos="16000">
                <a:schemeClr val="accent3">
                  <a:lumMod val="50000"/>
                </a:schemeClr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extLst/>
        </p:spPr>
        <p:txBody>
          <a:bodyPr anchor="ctr" anchorCtr="1"/>
          <a:lstStyle/>
          <a:p>
            <a:pPr algn="l"/>
            <a:endParaRPr kumimoji="1" lang="en-US"/>
          </a:p>
        </p:txBody>
      </p:sp>
      <p:pic>
        <p:nvPicPr>
          <p:cNvPr id="1028" name="Picture 4" descr="C:\Users\alfredk\AppData\Local\Microsoft\Windows\Temporary Internet Files\Content.IE5\H1CKU4T8\MC900434825[1].png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" t="5861" r="4733" b="1689"/>
          <a:stretch/>
        </p:blipFill>
        <p:spPr bwMode="auto">
          <a:xfrm>
            <a:off x="182880" y="1005840"/>
            <a:ext cx="457486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0" y="6685043"/>
            <a:ext cx="914400" cy="134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74" b="17855"/>
          <a:stretch/>
        </p:blipFill>
        <p:spPr>
          <a:xfrm>
            <a:off x="1143000" y="6646559"/>
            <a:ext cx="914400" cy="211441"/>
          </a:xfrm>
          <a:prstGeom prst="rect">
            <a:avLst/>
          </a:prstGeom>
          <a:noFill/>
          <a:ln>
            <a:noFill/>
          </a:ln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1155678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nielsen@uci.edu" TargetMode="External"/><Relationship Id="rId2" Type="http://schemas.openxmlformats.org/officeDocument/2006/relationships/hyperlink" Target="mailto:bobbi.mccracken@ucr.ed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Payroll Certification Pilot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FDP Update</a:t>
            </a:r>
          </a:p>
          <a:p>
            <a:r>
              <a:rPr lang="en-US" sz="2400" dirty="0" smtClean="0"/>
              <a:t>University of California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baseline="0" dirty="0" smtClean="0"/>
              <a:t>January 6, 2014</a:t>
            </a:r>
          </a:p>
        </p:txBody>
      </p:sp>
    </p:spTree>
    <p:extLst>
      <p:ext uri="{BB962C8B-B14F-4D97-AF65-F5344CB8AC3E}">
        <p14:creationId xmlns:p14="http://schemas.microsoft.com/office/powerpoint/2010/main" val="24704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953000"/>
            <a:ext cx="7772400" cy="1500187"/>
          </a:xfrm>
        </p:spPr>
        <p:txBody>
          <a:bodyPr/>
          <a:lstStyle/>
          <a:p>
            <a:pPr algn="ctr"/>
            <a:r>
              <a:rPr lang="en-US" dirty="0" smtClean="0"/>
              <a:t>UCR Contact:  Bobbi McCracken, Controller (</a:t>
            </a:r>
            <a:r>
              <a:rPr lang="en-US" dirty="0" smtClean="0">
                <a:hlinkClick r:id="rId2"/>
              </a:rPr>
              <a:t>bobbi.mccracken@ucr.edu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UCI Contact:  Bent Nielsen, </a:t>
            </a:r>
            <a:r>
              <a:rPr lang="en-US" dirty="0"/>
              <a:t>Controller (</a:t>
            </a:r>
            <a:r>
              <a:rPr lang="en-US" dirty="0" smtClean="0">
                <a:hlinkClick r:id="rId3"/>
              </a:rPr>
              <a:t>bnielsen@uci.edu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UC Riverside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Project Status</a:t>
            </a:r>
          </a:p>
          <a:p>
            <a:pPr lvl="1"/>
            <a:r>
              <a:rPr lang="en-US" dirty="0" smtClean="0"/>
              <a:t>Since April 2011, over 2,100 Payroll Certifications have been completed</a:t>
            </a:r>
          </a:p>
          <a:p>
            <a:pPr lvl="1"/>
            <a:r>
              <a:rPr lang="en-US" dirty="0" smtClean="0"/>
              <a:t>100% compliance (97% within 30 days of issuance)</a:t>
            </a:r>
          </a:p>
          <a:p>
            <a:pPr lvl="1"/>
            <a:r>
              <a:rPr lang="en-US" dirty="0" smtClean="0"/>
              <a:t>Estimated that over 14,000 Effort Reports would have been generated for same period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HHS OIG on site for 4 weeks in September 2013 and one week in November 2013</a:t>
            </a:r>
          </a:p>
          <a:p>
            <a:pPr lvl="0"/>
            <a:r>
              <a:rPr lang="en-US" dirty="0" smtClean="0"/>
              <a:t>Scope </a:t>
            </a:r>
          </a:p>
          <a:p>
            <a:pPr lvl="1"/>
            <a:r>
              <a:rPr lang="en-US" dirty="0" smtClean="0"/>
              <a:t>Payroll Distribution focus</a:t>
            </a:r>
          </a:p>
          <a:p>
            <a:pPr lvl="1"/>
            <a:r>
              <a:rPr lang="en-US" dirty="0" smtClean="0"/>
              <a:t>IT Security (separate OIG IT audit team; 2 weeks on-site)</a:t>
            </a:r>
          </a:p>
          <a:p>
            <a:pPr lvl="1"/>
            <a:r>
              <a:rPr lang="en-US" dirty="0" smtClean="0"/>
              <a:t>Fixed Priced Awards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strata/180 payroll transactions selected:</a:t>
            </a:r>
          </a:p>
          <a:p>
            <a:pPr lvl="1"/>
            <a:r>
              <a:rPr lang="en-US" dirty="0" smtClean="0"/>
              <a:t>Charges to Expired Awards (30)</a:t>
            </a:r>
          </a:p>
          <a:p>
            <a:pPr lvl="1"/>
            <a:r>
              <a:rPr lang="en-US" dirty="0" smtClean="0"/>
              <a:t>Excess Salary (30)</a:t>
            </a:r>
          </a:p>
          <a:p>
            <a:pPr lvl="1"/>
            <a:r>
              <a:rPr lang="en-US" dirty="0" smtClean="0"/>
              <a:t>High Risk Adjustments (30)</a:t>
            </a:r>
          </a:p>
          <a:p>
            <a:pPr lvl="1"/>
            <a:r>
              <a:rPr lang="en-US" dirty="0" smtClean="0"/>
              <a:t>Administrative (30)</a:t>
            </a:r>
          </a:p>
          <a:p>
            <a:pPr lvl="1"/>
            <a:r>
              <a:rPr lang="en-US" dirty="0" smtClean="0"/>
              <a:t>Low Risk (60)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Documentation requested for each selection:</a:t>
            </a:r>
          </a:p>
          <a:p>
            <a:pPr lvl="1"/>
            <a:r>
              <a:rPr lang="en-US" dirty="0" smtClean="0"/>
              <a:t>Support 100% of individual for year in question </a:t>
            </a:r>
          </a:p>
          <a:p>
            <a:pPr lvl="2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Personnel actions, payroll details across all funding sources, t</a:t>
            </a:r>
            <a:r>
              <a:rPr lang="en-US" dirty="0" smtClean="0"/>
              <a:t>ime records, 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Effort Reports/Payroll Certifications, j</a:t>
            </a:r>
            <a:r>
              <a:rPr lang="en-US" dirty="0" smtClean="0"/>
              <a:t>ob descriptions, t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eaching assignments, t</a:t>
            </a:r>
            <a:r>
              <a:rPr lang="en-US" dirty="0" smtClean="0"/>
              <a:t>ravel expenditures, cost transfers </a:t>
            </a: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Award terms, conditions, budget detail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18 interviews </a:t>
            </a: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Principle Investigators</a:t>
            </a:r>
          </a:p>
          <a:p>
            <a:pPr lvl="1"/>
            <a:r>
              <a:rPr lang="en-US" dirty="0"/>
              <a:t>2 Research Specialists</a:t>
            </a:r>
          </a:p>
          <a:p>
            <a:pPr lvl="1"/>
            <a:r>
              <a:rPr lang="en-US" dirty="0"/>
              <a:t>1 Post Doc</a:t>
            </a: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Graduate Students</a:t>
            </a:r>
          </a:p>
          <a:p>
            <a:pPr lvl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Staff Researcher</a:t>
            </a:r>
          </a:p>
          <a:p>
            <a:pPr lvl="1"/>
            <a:r>
              <a:rPr lang="en-US" dirty="0"/>
              <a:t>2 Department Administrative </a:t>
            </a:r>
            <a:endParaRPr lang="en-US" dirty="0" smtClean="0"/>
          </a:p>
          <a:p>
            <a:r>
              <a:rPr lang="en-US" dirty="0" smtClean="0"/>
              <a:t>Interviews between 5-45 minutes long</a:t>
            </a:r>
            <a:endParaRPr lang="en-US" dirty="0"/>
          </a:p>
          <a:p>
            <a:pPr lvl="1"/>
            <a:endParaRPr lang="en-US" sz="2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UCR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Feedback on documentation provided received in late November 2013</a:t>
            </a:r>
          </a:p>
          <a:p>
            <a:r>
              <a:rPr lang="en-US" dirty="0" smtClean="0"/>
              <a:t>Majority of preliminary concerns raised were not specific to the payroll certification process</a:t>
            </a: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Supplemental documentation due 1/6/14 and will be considered prior to the issuance of the draft report</a:t>
            </a:r>
          </a:p>
          <a:p>
            <a:r>
              <a:rPr lang="en-US" dirty="0" smtClean="0"/>
              <a:t>Once Draft Report issued, UCR will have 30 days to respond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UC Irvine U</a:t>
            </a:r>
            <a:r>
              <a:rPr lang="en-US" baseline="0" dirty="0" smtClean="0">
                <a:solidFill>
                  <a:srgbClr val="FFFF00"/>
                </a:solidFill>
              </a:rPr>
              <a:t>pdate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IT security portion of the audit field work completed in September 2013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 November 2013, HHS OIG terminate the audit due to delays in receiving data analytics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NSF could not use data reconciliation format UCI initially provided to run NSF analytic processes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UCI had </a:t>
            </a:r>
            <a:r>
              <a:rPr lang="en-US" smtClean="0">
                <a:solidFill>
                  <a:srgbClr val="FFFF00"/>
                </a:solidFill>
              </a:rPr>
              <a:t>to </a:t>
            </a:r>
            <a:r>
              <a:rPr lang="en-US" smtClean="0">
                <a:solidFill>
                  <a:srgbClr val="FFFF00"/>
                </a:solidFill>
              </a:rPr>
              <a:t>re-create </a:t>
            </a:r>
            <a:r>
              <a:rPr lang="en-US" dirty="0" smtClean="0">
                <a:solidFill>
                  <a:srgbClr val="FFFF00"/>
                </a:solidFill>
              </a:rPr>
              <a:t>reconciliations for approximately 18 quarters, each quarter contained approximately 500 awards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Due </a:t>
            </a:r>
            <a:r>
              <a:rPr lang="en-US" sz="3200" dirty="0"/>
              <a:t>to delays with audit, UC requested an extension of pilot through December 31, </a:t>
            </a:r>
            <a:r>
              <a:rPr lang="en-US" sz="3200" dirty="0" smtClean="0"/>
              <a:t>2014; however,  </a:t>
            </a:r>
            <a:r>
              <a:rPr lang="en-US" sz="3200" dirty="0"/>
              <a:t>extension </a:t>
            </a:r>
            <a:r>
              <a:rPr lang="en-US" sz="3200" dirty="0" smtClean="0"/>
              <a:t>only granted </a:t>
            </a:r>
            <a:r>
              <a:rPr lang="en-US" sz="3200" dirty="0"/>
              <a:t>through </a:t>
            </a:r>
            <a:r>
              <a:rPr lang="en-US" sz="3200" dirty="0" smtClean="0"/>
              <a:t>3/31/2014</a:t>
            </a:r>
            <a:endParaRPr lang="en-US" sz="3200" dirty="0"/>
          </a:p>
          <a:p>
            <a:r>
              <a:rPr lang="en-US" dirty="0" smtClean="0"/>
              <a:t>HHS </a:t>
            </a:r>
            <a:r>
              <a:rPr lang="en-US" dirty="0"/>
              <a:t>will issue </a:t>
            </a:r>
            <a:r>
              <a:rPr lang="en-US" dirty="0" smtClean="0"/>
              <a:t>separate </a:t>
            </a:r>
            <a:r>
              <a:rPr lang="en-US" dirty="0" smtClean="0"/>
              <a:t>audit reports </a:t>
            </a:r>
            <a:r>
              <a:rPr lang="en-US" dirty="0"/>
              <a:t>to </a:t>
            </a:r>
            <a:r>
              <a:rPr lang="en-US" dirty="0" smtClean="0"/>
              <a:t>UCR and UCI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FDP Payroll Certification Update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2A5-D682-4B11-8BB8-95443DF514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434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Payroll Certification Pilot</vt:lpstr>
      <vt:lpstr>UC Riverside Update</vt:lpstr>
      <vt:lpstr>UCR Update</vt:lpstr>
      <vt:lpstr>UCR Update</vt:lpstr>
      <vt:lpstr>UCR Update</vt:lpstr>
      <vt:lpstr>UCR Update</vt:lpstr>
      <vt:lpstr>UCR Update</vt:lpstr>
      <vt:lpstr>UC Irvine Update</vt:lpstr>
      <vt:lpstr>Next Steps for UC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Payroll Certification Update</dc:title>
  <dc:creator>Alfred Karam</dc:creator>
  <cp:lastModifiedBy>bobbib</cp:lastModifiedBy>
  <cp:revision>51</cp:revision>
  <dcterms:created xsi:type="dcterms:W3CDTF">2013-09-10T23:16:04Z</dcterms:created>
  <dcterms:modified xsi:type="dcterms:W3CDTF">2014-01-04T00:30:07Z</dcterms:modified>
</cp:coreProperties>
</file>