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5"/>
  </p:notesMasterIdLst>
  <p:handoutMasterIdLst>
    <p:handoutMasterId r:id="rId16"/>
  </p:handoutMasterIdLst>
  <p:sldIdLst>
    <p:sldId id="269" r:id="rId2"/>
    <p:sldId id="286" r:id="rId3"/>
    <p:sldId id="271" r:id="rId4"/>
    <p:sldId id="272" r:id="rId5"/>
    <p:sldId id="277" r:id="rId6"/>
    <p:sldId id="290" r:id="rId7"/>
    <p:sldId id="270" r:id="rId8"/>
    <p:sldId id="281" r:id="rId9"/>
    <p:sldId id="282" r:id="rId10"/>
    <p:sldId id="289" r:id="rId11"/>
    <p:sldId id="291" r:id="rId12"/>
    <p:sldId id="288" r:id="rId13"/>
    <p:sldId id="283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4" autoAdjust="0"/>
    <p:restoredTop sz="86392" autoAdjust="0"/>
  </p:normalViewPr>
  <p:slideViewPr>
    <p:cSldViewPr>
      <p:cViewPr varScale="1">
        <p:scale>
          <a:sx n="61" d="100"/>
          <a:sy n="61" d="100"/>
        </p:scale>
        <p:origin x="-3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1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6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94DB9-3323-41F5-91D3-3609771C2DD3}" type="datetimeFigureOut">
              <a:rPr lang="en-US" smtClean="0"/>
              <a:pPr/>
              <a:t>1/24/2013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2086B-1A4D-4769-8F9F-A84C19B02B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37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B9F71C-8155-4020-83BE-FDFACC3CA471}" type="datetimeFigureOut">
              <a:rPr lang="en-US" smtClean="0"/>
              <a:pPr/>
              <a:t>1/24/2013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4FDED1-A70B-4740-B3F0-5798137DC4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16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FDED1-A70B-4740-B3F0-5798137DC4C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FDED1-A70B-4740-B3F0-5798137DC4C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B3540E-6D1B-4D73-892E-6FEDEF1B633B}" type="slidenum">
              <a:rPr lang="en-US" smtClean="0"/>
              <a:pPr/>
              <a:t>13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73138"/>
            <a:ext cx="7772400" cy="1144587"/>
          </a:xfrm>
        </p:spPr>
        <p:txBody>
          <a:bodyPr lIns="92075" tIns="46038" rIns="92075" bIns="46038"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95600"/>
            <a:ext cx="6400800" cy="1752600"/>
          </a:xfrm>
        </p:spPr>
        <p:txBody>
          <a:bodyPr lIns="92075" tIns="46038" rIns="92075" bIns="46038"/>
          <a:lstStyle>
            <a:lvl1pPr marL="0" indent="0" algn="ctr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0255" name="Picture 15" descr="GrayCurv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</p:spPr>
      </p:pic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0" y="2133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46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DC06FC0-DD74-4FB3-84ED-BE0B53D97167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2" name="Picture 18" descr="GMU_PLogo_RGB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18125"/>
            <a:ext cx="2144712" cy="1376363"/>
          </a:xfrm>
          <a:prstGeom prst="rect">
            <a:avLst/>
          </a:prstGeom>
          <a:noFill/>
        </p:spPr>
      </p:pic>
      <p:sp>
        <p:nvSpPr>
          <p:cNvPr id="13" name="Text Box 20"/>
          <p:cNvSpPr txBox="1">
            <a:spLocks noChangeArrowheads="1"/>
          </p:cNvSpPr>
          <p:nvPr userDrawn="1"/>
        </p:nvSpPr>
        <p:spPr bwMode="auto">
          <a:xfrm>
            <a:off x="3289300" y="6348413"/>
            <a:ext cx="32049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6600"/>
                </a:solidFill>
              </a:rPr>
              <a:t>Where</a:t>
            </a:r>
            <a:r>
              <a:rPr lang="en-US" sz="1800" b="1" baseline="0" dirty="0" smtClean="0">
                <a:solidFill>
                  <a:srgbClr val="006600"/>
                </a:solidFill>
              </a:rPr>
              <a:t> Innovation Is Tradition</a:t>
            </a:r>
            <a:endParaRPr lang="en-US" sz="18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35907D-4555-4C21-A4AE-29A6EEBB127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AA29CD-5C55-4FAC-B4D0-7ABD68B1A40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B3DF80-2492-4947-999B-5A73EC95CD8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028A33-74B8-4EA4-B590-FDB5C55CB12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CB1B59-91B1-44B8-AEB3-F7B71F6B2BC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B1A9BE-1DE0-4630-8666-336DC1A028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6AC09E-ED19-4FA8-97C3-DC7C8F96FE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721F89-F086-4317-9B87-389BDBD5ED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0C0C0"/>
            </a:gs>
            <a:gs pos="50000">
              <a:srgbClr val="FFFFFF"/>
            </a:gs>
            <a:gs pos="100000">
              <a:srgbClr val="C0C0C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3" name="Picture 17" descr="GrayCurve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46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DC06FC0-DD74-4FB3-84ED-BE0B53D9716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27063" y="80963"/>
            <a:ext cx="81534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9234" name="Picture 18" descr="GMU_PLogo_RGB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18125"/>
            <a:ext cx="2144712" cy="1376363"/>
          </a:xfrm>
          <a:prstGeom prst="rect">
            <a:avLst/>
          </a:prstGeom>
          <a:noFill/>
        </p:spPr>
      </p:pic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289300" y="6348413"/>
            <a:ext cx="32049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6600"/>
                </a:solidFill>
              </a:rPr>
              <a:t>Where</a:t>
            </a:r>
            <a:r>
              <a:rPr lang="en-US" sz="1800" b="1" baseline="0" dirty="0" smtClean="0">
                <a:solidFill>
                  <a:srgbClr val="006600"/>
                </a:solidFill>
              </a:rPr>
              <a:t> Innovation Is Tradition</a:t>
            </a:r>
            <a:endParaRPr lang="en-US" sz="1800" b="1" dirty="0">
              <a:solidFill>
                <a:srgbClr val="0066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laskofs@gmu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381000"/>
            <a:ext cx="8001000" cy="1584325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Payroll Certification on </a:t>
            </a:r>
            <a:br>
              <a:rPr lang="en-US" b="1" dirty="0" smtClean="0"/>
            </a:br>
            <a:r>
              <a:rPr lang="en-US" b="1" dirty="0" smtClean="0"/>
              <a:t>Federally Sponsored Projects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676400" y="2895600"/>
            <a:ext cx="6400800" cy="2362200"/>
          </a:xfrm>
        </p:spPr>
        <p:txBody>
          <a:bodyPr/>
          <a:lstStyle/>
          <a:p>
            <a:r>
              <a:rPr lang="en-US" dirty="0" smtClean="0"/>
              <a:t>FDP Update</a:t>
            </a:r>
          </a:p>
          <a:p>
            <a:r>
              <a:rPr lang="en-US" dirty="0" smtClean="0"/>
              <a:t>September 15, 2011</a:t>
            </a:r>
          </a:p>
          <a:p>
            <a:r>
              <a:rPr lang="en-US" dirty="0" smtClean="0"/>
              <a:t>George Mason University Pilot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2" y="80963"/>
            <a:ext cx="8288337" cy="1038225"/>
          </a:xfrm>
        </p:spPr>
        <p:txBody>
          <a:bodyPr/>
          <a:lstStyle/>
          <a:p>
            <a:r>
              <a:rPr lang="en-US" dirty="0" smtClean="0"/>
              <a:t>Communication and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Research Council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Senior Administration (Provost, Deans)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Department Chairs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Faculty Meetings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OSP Advisory Group (Senior Unit Administrators)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Training Sessions (50 attendees March/April 2011)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Website, Email, Newsletter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Individual support for PIs and Liaisons monthly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2" y="80963"/>
            <a:ext cx="8288337" cy="1038225"/>
          </a:xfrm>
        </p:spPr>
        <p:txBody>
          <a:bodyPr/>
          <a:lstStyle/>
          <a:p>
            <a:r>
              <a:rPr lang="en-US" dirty="0" smtClean="0"/>
              <a:t>Assessment of Payroll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Survey completed February 2011 (150 respondents; majority faculty) to benchmark prior effort reporting process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Through four reporting cycles (January thru April 2011)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69% of reports received within 30 days compared to 33% under prior process in 2010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94% of reports received within 45 days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100% of reports received within 60 days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Feedback from liaisons and faculty very positive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8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Finalize DCAA DS-2 adequacy review; preliminary results show no findings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Continue to solicit feedback from Mason faculty and administrators involved in the process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Ongoing training and outreach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Meet with ONR quarterly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Update FDP on pilot progress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 prepared for questions from auditors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5C9E736-C67A-4634-9491-DA21A1F07EC4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4114800"/>
            <a:ext cx="5791200" cy="1066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Mike Laskofski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Assoc. VP for Research Operations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George Mason University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hlinkClick r:id="rId3"/>
              </a:rPr>
              <a:t>mlaskofs@gmu.edu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chemeClr val="tx1"/>
              </a:solidFill>
              <a:hlinkClick r:id="rId3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  <p:pic>
        <p:nvPicPr>
          <p:cNvPr id="26629" name="Picture 4" descr="bd0002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1371600"/>
            <a:ext cx="32004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George Mason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Public University located in Fairfax, VA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Established in 1972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Over 32,500 students on 4 campuses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Sponsored Expenditures FY11: $92M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Sponsored Awards FY11:  $129M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Joined FDP in 2008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Certification: 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</a:t>
            </a:r>
          </a:p>
          <a:p>
            <a:r>
              <a:rPr lang="en-US" dirty="0" smtClean="0"/>
              <a:t>	Payroll Certification is an alternative to Effort Reporting that uses a project based methodology and utilizes the concept that “charges are reasonable in relation to work performed”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 Reporting: Why Change?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Effort incurred across multiple activities is difficult to measure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Effort reports provide limited controls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Administration is inefficient and costly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Need for improved process for growing research portfolio (expenditures up 50% from FY07 to FY10)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Certification: 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Mason received approval from the FDP and the Office of Naval Research (ONR) effective January 1, 2011 to pilot Payroll Certification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George Mason was the first school to receive approval for Payroll Certification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There are three other pilot schools (UC Irvine, UC Riverside, Michigan Tech)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2" y="80963"/>
            <a:ext cx="8288337" cy="1038225"/>
          </a:xfrm>
        </p:spPr>
        <p:txBody>
          <a:bodyPr/>
          <a:lstStyle/>
          <a:p>
            <a:r>
              <a:rPr lang="en-US" dirty="0" smtClean="0"/>
              <a:t>Pilot Proposal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All awards transitioned by January 1, 2012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Update policies/procedures, revise DS-2, deploy training and provide ONR detailed milestone plan for implementation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Provide feedback to FDP semi-annually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DCAA review of DS-2 for adequacy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Meet with ONR quarterly to review implementation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Review pilot progress regularly but no stated end date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685800"/>
          </a:xfrm>
        </p:spPr>
        <p:txBody>
          <a:bodyPr/>
          <a:lstStyle/>
          <a:p>
            <a:r>
              <a:rPr lang="en-US" sz="4000" dirty="0" smtClean="0"/>
              <a:t>Payroll Certification vs. Effort Reporting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86800" cy="5501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895600"/>
                <a:gridCol w="3429000"/>
              </a:tblGrid>
              <a:tr h="540237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Description</a:t>
                      </a:r>
                      <a:endParaRPr lang="en-US" sz="19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Effort Reporting</a:t>
                      </a:r>
                      <a:endParaRPr lang="en-US" sz="19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Payroll Certification</a:t>
                      </a:r>
                      <a:endParaRPr lang="en-US" sz="1900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432189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System Focus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Individuals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Project (Grant or Contract)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671858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Timefram</a:t>
                      </a:r>
                      <a:r>
                        <a:rPr lang="en-US" sz="1900" b="1" baseline="0" dirty="0" smtClean="0"/>
                        <a:t>e for Distribution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Consistent points</a:t>
                      </a:r>
                      <a:r>
                        <a:rPr lang="en-US" sz="1900" b="1" baseline="0" dirty="0" smtClean="0"/>
                        <a:t> in time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End of Project Budget Year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667515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Certification Frequency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Three Times per Year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Annually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442010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Types of Funding 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All Sponsored Funds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Federal Funds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442010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Annual # of Reports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2700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700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667515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Approvers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Individuals charged</a:t>
                      </a:r>
                      <a:r>
                        <a:rPr lang="en-US" sz="1900" b="1" baseline="0" dirty="0" smtClean="0"/>
                        <a:t> to projects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Principal</a:t>
                      </a:r>
                      <a:r>
                        <a:rPr lang="en-US" sz="1900" b="1" baseline="0" dirty="0" smtClean="0"/>
                        <a:t> Investigator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951208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System Rationale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Effort</a:t>
                      </a:r>
                      <a:r>
                        <a:rPr lang="en-US" sz="1900" b="1" baseline="0" dirty="0" smtClean="0"/>
                        <a:t> reasonable based on overall institutional effort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Salary</a:t>
                      </a:r>
                      <a:r>
                        <a:rPr lang="en-US" sz="1900" b="1" baseline="0" dirty="0" smtClean="0"/>
                        <a:t> and wage amounts reasonable based on work performed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  <a:tr h="671858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Committed Cost Sharing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Shown as percentage of overall institutional effort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Shown as amount</a:t>
                      </a:r>
                      <a:r>
                        <a:rPr lang="en-US" sz="1900" b="1" baseline="0" dirty="0" smtClean="0"/>
                        <a:t> reasonable based on work performed </a:t>
                      </a:r>
                      <a:endParaRPr lang="en-US" sz="1900" b="1" dirty="0"/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Certification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OSP generates reports 60 days after the last day of the month for the anniversary date or project end date, whichever is sooner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Reports distributed to Payroll Certification Liaison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Payroll Certification Liaison works with PIs to obtain approval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2" y="80963"/>
            <a:ext cx="8288337" cy="1038225"/>
          </a:xfrm>
        </p:spPr>
        <p:txBody>
          <a:bodyPr/>
          <a:lstStyle/>
          <a:p>
            <a:r>
              <a:rPr lang="en-US" dirty="0" smtClean="0"/>
              <a:t>Payroll Certification Process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Payroll Certification Liaison returns reports to OSP within 45 days of distribution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Reports not received within 45 days sent to Dean for follow-up and completion within 2 weeks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Any reports not certified within 60 days will result in salary charges moved to a non-sponsored source of funding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on Template 1b-1">
  <a:themeElements>
    <a:clrScheme name="">
      <a:dk1>
        <a:srgbClr val="000000"/>
      </a:dk1>
      <a:lt1>
        <a:srgbClr val="000000"/>
      </a:lt1>
      <a:dk2>
        <a:srgbClr val="000000"/>
      </a:dk2>
      <a:lt2>
        <a:srgbClr val="5F5F5F"/>
      </a:lt2>
      <a:accent1>
        <a:srgbClr val="FFCC00"/>
      </a:accent1>
      <a:accent2>
        <a:srgbClr val="006600"/>
      </a:accent2>
      <a:accent3>
        <a:srgbClr val="AAAAAA"/>
      </a:accent3>
      <a:accent4>
        <a:srgbClr val="000000"/>
      </a:accent4>
      <a:accent5>
        <a:srgbClr val="FFE2AA"/>
      </a:accent5>
      <a:accent6>
        <a:srgbClr val="005C00"/>
      </a:accent6>
      <a:hlink>
        <a:srgbClr val="CC00CC"/>
      </a:hlink>
      <a:folHlink>
        <a:srgbClr val="990099"/>
      </a:folHlink>
    </a:clrScheme>
    <a:fontScheme name="Mason Template 1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on Template 1b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on Template 1b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on Template 1b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Mason Template 1b-1</Template>
  <TotalTime>2932</TotalTime>
  <Words>572</Words>
  <Application>Microsoft Office PowerPoint</Application>
  <PresentationFormat>On-screen Show (4:3)</PresentationFormat>
  <Paragraphs>100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Mason Template 1b-1</vt:lpstr>
      <vt:lpstr> Payroll Certification on  Federally Sponsored Projects</vt:lpstr>
      <vt:lpstr>George Mason University</vt:lpstr>
      <vt:lpstr>Payroll Certification:  What is it?</vt:lpstr>
      <vt:lpstr>Effort Reporting: Why Change? </vt:lpstr>
      <vt:lpstr>Payroll Certification:  Approval</vt:lpstr>
      <vt:lpstr>Pilot Proposal Conditions</vt:lpstr>
      <vt:lpstr>Payroll Certification vs. Effort Reporting</vt:lpstr>
      <vt:lpstr>Payroll Certification Process</vt:lpstr>
      <vt:lpstr>Payroll Certification Process cont.</vt:lpstr>
      <vt:lpstr>Communication and Outreach</vt:lpstr>
      <vt:lpstr>Assessment of Payroll Certification</vt:lpstr>
      <vt:lpstr>Next Steps</vt:lpstr>
      <vt:lpstr>Questions</vt:lpstr>
    </vt:vector>
  </TitlesOfParts>
  <Company>George Mason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Mason Template 1: Title Slide</dc:title>
  <dc:creator>2009 ETF</dc:creator>
  <cp:lastModifiedBy>user</cp:lastModifiedBy>
  <cp:revision>125</cp:revision>
  <dcterms:created xsi:type="dcterms:W3CDTF">2010-02-22T20:01:48Z</dcterms:created>
  <dcterms:modified xsi:type="dcterms:W3CDTF">2013-01-24T22:41:30Z</dcterms:modified>
</cp:coreProperties>
</file>