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7"/>
  </p:notesMasterIdLst>
  <p:handoutMasterIdLst>
    <p:handoutMasterId r:id="rId8"/>
  </p:handoutMasterIdLst>
  <p:sldIdLst>
    <p:sldId id="269" r:id="rId2"/>
    <p:sldId id="304" r:id="rId3"/>
    <p:sldId id="306" r:id="rId4"/>
    <p:sldId id="305" r:id="rId5"/>
    <p:sldId id="283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64" autoAdjust="0"/>
    <p:restoredTop sz="86392" autoAdjust="0"/>
  </p:normalViewPr>
  <p:slideViewPr>
    <p:cSldViewPr>
      <p:cViewPr varScale="1">
        <p:scale>
          <a:sx n="61" d="100"/>
          <a:sy n="61" d="100"/>
        </p:scale>
        <p:origin x="-3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1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86"/>
    </p:cViewPr>
  </p:sorterViewPr>
  <p:notesViewPr>
    <p:cSldViewPr>
      <p:cViewPr varScale="1">
        <p:scale>
          <a:sx n="51" d="100"/>
          <a:sy n="51" d="100"/>
        </p:scale>
        <p:origin x="-2664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94DB9-3323-41F5-91D3-3609771C2DD3}" type="datetimeFigureOut">
              <a:rPr lang="en-US" smtClean="0"/>
              <a:pPr/>
              <a:t>1/24/2013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2086B-1A4D-4769-8F9F-A84C19B02B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105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7B9F71C-8155-4020-83BE-FDFACC3CA471}" type="datetimeFigureOut">
              <a:rPr lang="en-US" smtClean="0"/>
              <a:pPr/>
              <a:t>1/24/2013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34FDED1-A70B-4740-B3F0-5798137DC4C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273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4FDED1-A70B-4740-B3F0-5798137DC4C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B3540E-6D1B-4D73-892E-6FEDEF1B633B}" type="slidenum">
              <a:rPr lang="en-US" smtClean="0"/>
              <a:pPr/>
              <a:t>5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73138"/>
            <a:ext cx="7772400" cy="1144587"/>
          </a:xfrm>
        </p:spPr>
        <p:txBody>
          <a:bodyPr lIns="92075" tIns="46038" rIns="92075" bIns="46038" anchor="b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895600"/>
            <a:ext cx="6400800" cy="1752600"/>
          </a:xfrm>
        </p:spPr>
        <p:txBody>
          <a:bodyPr lIns="92075" tIns="46038" rIns="92075" bIns="46038"/>
          <a:lstStyle>
            <a:lvl1pPr marL="0" indent="0" algn="ctr"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10255" name="Picture 15" descr="GrayCurve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4333875"/>
            <a:ext cx="5029200" cy="2524125"/>
          </a:xfrm>
          <a:prstGeom prst="rect">
            <a:avLst/>
          </a:prstGeom>
          <a:noFill/>
        </p:spPr>
      </p:pic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0" y="2133600"/>
            <a:ext cx="9144000" cy="103188"/>
          </a:xfrm>
          <a:prstGeom prst="rect">
            <a:avLst/>
          </a:prstGeom>
          <a:gradFill rotWithShape="0">
            <a:gsLst>
              <a:gs pos="0">
                <a:srgbClr val="006600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465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CDC06FC0-DD74-4FB3-84ED-BE0B53D97167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2" name="Picture 18" descr="GMU_PLogo_RGB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5318125"/>
            <a:ext cx="2144712" cy="1376363"/>
          </a:xfrm>
          <a:prstGeom prst="rect">
            <a:avLst/>
          </a:prstGeom>
          <a:noFill/>
        </p:spPr>
      </p:pic>
      <p:sp>
        <p:nvSpPr>
          <p:cNvPr id="13" name="Text Box 20"/>
          <p:cNvSpPr txBox="1">
            <a:spLocks noChangeArrowheads="1"/>
          </p:cNvSpPr>
          <p:nvPr userDrawn="1"/>
        </p:nvSpPr>
        <p:spPr bwMode="auto">
          <a:xfrm>
            <a:off x="3289300" y="6348413"/>
            <a:ext cx="320491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6600"/>
                </a:solidFill>
              </a:rPr>
              <a:t>Where</a:t>
            </a:r>
            <a:r>
              <a:rPr lang="en-US" sz="1800" b="1" baseline="0" dirty="0" smtClean="0">
                <a:solidFill>
                  <a:srgbClr val="006600"/>
                </a:solidFill>
              </a:rPr>
              <a:t> Innovation Is Tradition</a:t>
            </a:r>
            <a:endParaRPr lang="en-US" sz="18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A35907D-4555-4C21-A4AE-29A6EEBB127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AA29CD-5C55-4FAC-B4D0-7ABD68B1A40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3716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B3DF80-2492-4947-999B-5A73EC95CD8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028A33-74B8-4EA4-B590-FDB5C55CB12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CB1B59-91B1-44B8-AEB3-F7B71F6B2BC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B1A9BE-1DE0-4630-8666-336DC1A0289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6AC09E-ED19-4FA8-97C3-DC7C8F96FE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721F89-F086-4317-9B87-389BDBD5ED0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0C0C0"/>
            </a:gs>
            <a:gs pos="50000">
              <a:srgbClr val="FFFFFF"/>
            </a:gs>
            <a:gs pos="100000">
              <a:srgbClr val="C0C0C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33" name="Picture 17" descr="GrayCurve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4333875"/>
            <a:ext cx="5029200" cy="2524125"/>
          </a:xfrm>
          <a:prstGeom prst="rect">
            <a:avLst/>
          </a:prstGeom>
          <a:noFill/>
        </p:spPr>
      </p:pic>
      <p:sp>
        <p:nvSpPr>
          <p:cNvPr id="923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6248400"/>
            <a:ext cx="465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CDC06FC0-DD74-4FB3-84ED-BE0B53D97167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0" y="990600"/>
            <a:ext cx="9144000" cy="103188"/>
          </a:xfrm>
          <a:prstGeom prst="rect">
            <a:avLst/>
          </a:prstGeom>
          <a:gradFill rotWithShape="0">
            <a:gsLst>
              <a:gs pos="0">
                <a:srgbClr val="006600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8153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27063" y="80963"/>
            <a:ext cx="81534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9234" name="Picture 18" descr="GMU_PLogo_RGB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5318125"/>
            <a:ext cx="2144712" cy="1376363"/>
          </a:xfrm>
          <a:prstGeom prst="rect">
            <a:avLst/>
          </a:prstGeom>
          <a:noFill/>
        </p:spPr>
      </p:pic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3289300" y="6348413"/>
            <a:ext cx="320491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6600"/>
                </a:solidFill>
              </a:rPr>
              <a:t>Where</a:t>
            </a:r>
            <a:r>
              <a:rPr lang="en-US" sz="1800" b="1" baseline="0" dirty="0" smtClean="0">
                <a:solidFill>
                  <a:srgbClr val="006600"/>
                </a:solidFill>
              </a:rPr>
              <a:t> Innovation Is Tradition</a:t>
            </a:r>
            <a:endParaRPr lang="en-US" sz="1800" b="1" dirty="0">
              <a:solidFill>
                <a:srgbClr val="0066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•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•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6600"/>
        </a:buClr>
        <a:buChar char="–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ebrock1@gmu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hyperlink" Target="mailto:mlaskofs@gmu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457200" y="533401"/>
            <a:ext cx="8534400" cy="1219200"/>
          </a:xfrm>
        </p:spPr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Payroll Certification Pilot Update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371600" y="2895600"/>
            <a:ext cx="6400800" cy="2362200"/>
          </a:xfrm>
        </p:spPr>
        <p:txBody>
          <a:bodyPr/>
          <a:lstStyle/>
          <a:p>
            <a:r>
              <a:rPr lang="en-US" dirty="0" smtClean="0"/>
              <a:t>Federal Demonstration Partnership</a:t>
            </a:r>
          </a:p>
          <a:p>
            <a:r>
              <a:rPr lang="en-US" dirty="0" smtClean="0"/>
              <a:t>May 14, 2012</a:t>
            </a:r>
          </a:p>
          <a:p>
            <a:r>
              <a:rPr lang="en-US" dirty="0" smtClean="0"/>
              <a:t>Beth Brock</a:t>
            </a:r>
          </a:p>
          <a:p>
            <a:r>
              <a:rPr lang="en-US" dirty="0" smtClean="0"/>
              <a:t>George Mason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DC06FC0-DD74-4FB3-84ED-BE0B53D9716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62" y="80963"/>
            <a:ext cx="8288337" cy="1038225"/>
          </a:xfrm>
        </p:spPr>
        <p:txBody>
          <a:bodyPr/>
          <a:lstStyle/>
          <a:p>
            <a:r>
              <a:rPr lang="en-US" dirty="0" smtClean="0"/>
              <a:t>Assessment of Payroll 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3810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Through twelve reporting cycles (Jan thru Dec 2011)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67% of reports received within 30 days compared to 33% under prior process in 2010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93% of reports received within 45 days 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100% of reports received within 60 days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DCAA DS-2 adequacy review completed Fall 2011 with no findings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Feedback from faculty and administrators continues to be very positive</a:t>
            </a:r>
            <a:endParaRPr lang="en-US" sz="2800" dirty="0"/>
          </a:p>
          <a:p>
            <a:pPr marL="0" indent="0"/>
            <a:endParaRPr lang="en-US" dirty="0" smtClean="0"/>
          </a:p>
          <a:p>
            <a:pPr marL="0" indent="0"/>
            <a:endParaRPr lang="en-US" sz="2800" dirty="0" smtClean="0"/>
          </a:p>
          <a:p>
            <a:pPr>
              <a:buFont typeface="Arial" pitchFamily="34" charset="0"/>
              <a:buChar char="•"/>
            </a:pPr>
            <a:endParaRPr lang="en-US" sz="80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35907D-4555-4C21-A4AE-29A6EEBB127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79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Internal Audit Work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Draft includes 400 hours for Payroll Cert.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Test policy compliance for initial award set-up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Sample </a:t>
            </a:r>
            <a:r>
              <a:rPr lang="en-US" dirty="0" err="1" smtClean="0"/>
              <a:t>certs</a:t>
            </a:r>
            <a:r>
              <a:rPr lang="en-US" dirty="0" smtClean="0"/>
              <a:t>. for deadlines &amp; follow-up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Test policy compliance for redistributions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Test split funding; confirm salary charges to all funding sources = 100%  of actual salary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35907D-4555-4C21-A4AE-29A6EEBB1277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for George Mason Pilot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3810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Solicit feedback from Mason faculty and staff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Regular updates to FDP on pilot progress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Meet with ONR quarterly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ONR review Fall 2012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Internal Audit review Fall 2012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Survey Fall 2012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IG Audit 2013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35907D-4555-4C21-A4AE-29A6EEBB127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843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5C9E736-C67A-4634-9491-DA21A1F07EC4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Questions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3962400"/>
            <a:ext cx="5943600" cy="1524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Beth Brock, Controller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George Mason University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hlinkClick r:id="rId3"/>
              </a:rPr>
              <a:t>ebrock1@gmu.edu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(703) 993-2660</a:t>
            </a:r>
            <a:endParaRPr lang="en-US" sz="2400" dirty="0" smtClean="0">
              <a:solidFill>
                <a:schemeClr val="tx1"/>
              </a:solidFill>
              <a:hlinkClick r:id="rId4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chemeClr val="tx1"/>
              </a:solidFill>
              <a:hlinkClick r:id="rId4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chemeClr val="tx1"/>
              </a:solidFill>
              <a:hlinkClick r:id="rId4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</p:txBody>
      </p:sp>
      <p:pic>
        <p:nvPicPr>
          <p:cNvPr id="26629" name="Picture 4" descr="bd00028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0" y="1371600"/>
            <a:ext cx="32004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on Template 1b-1">
  <a:themeElements>
    <a:clrScheme name="">
      <a:dk1>
        <a:srgbClr val="000000"/>
      </a:dk1>
      <a:lt1>
        <a:srgbClr val="000000"/>
      </a:lt1>
      <a:dk2>
        <a:srgbClr val="000000"/>
      </a:dk2>
      <a:lt2>
        <a:srgbClr val="5F5F5F"/>
      </a:lt2>
      <a:accent1>
        <a:srgbClr val="FFCC00"/>
      </a:accent1>
      <a:accent2>
        <a:srgbClr val="006600"/>
      </a:accent2>
      <a:accent3>
        <a:srgbClr val="AAAAAA"/>
      </a:accent3>
      <a:accent4>
        <a:srgbClr val="000000"/>
      </a:accent4>
      <a:accent5>
        <a:srgbClr val="FFE2AA"/>
      </a:accent5>
      <a:accent6>
        <a:srgbClr val="005C00"/>
      </a:accent6>
      <a:hlink>
        <a:srgbClr val="CC00CC"/>
      </a:hlink>
      <a:folHlink>
        <a:srgbClr val="990099"/>
      </a:folHlink>
    </a:clrScheme>
    <a:fontScheme name="Mason Template 1b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on Template 1b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on Template 1b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on Template 1b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Mason Template 1b-1</Template>
  <TotalTime>3644</TotalTime>
  <Words>186</Words>
  <Application>Microsoft Office PowerPoint</Application>
  <PresentationFormat>On-screen Show (4:3)</PresentationFormat>
  <Paragraphs>41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Mason Template 1b-1</vt:lpstr>
      <vt:lpstr> Payroll Certification Pilot Update</vt:lpstr>
      <vt:lpstr>Assessment of Payroll Certification</vt:lpstr>
      <vt:lpstr>Internal Audit Work Plan</vt:lpstr>
      <vt:lpstr>Next Steps for George Mason Pilot</vt:lpstr>
      <vt:lpstr>Questions</vt:lpstr>
    </vt:vector>
  </TitlesOfParts>
  <Company>George Mason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Mason Template 1: Title Slide</dc:title>
  <dc:creator>2009 ETF</dc:creator>
  <cp:lastModifiedBy>user</cp:lastModifiedBy>
  <cp:revision>175</cp:revision>
  <cp:lastPrinted>2012-05-06T10:15:26Z</cp:lastPrinted>
  <dcterms:created xsi:type="dcterms:W3CDTF">2010-02-22T20:01:48Z</dcterms:created>
  <dcterms:modified xsi:type="dcterms:W3CDTF">2013-01-24T22:43:46Z</dcterms:modified>
</cp:coreProperties>
</file>