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310" r:id="rId2"/>
    <p:sldId id="346" r:id="rId3"/>
    <p:sldId id="347" r:id="rId4"/>
    <p:sldId id="348" r:id="rId5"/>
    <p:sldId id="349" r:id="rId6"/>
    <p:sldId id="339" r:id="rId7"/>
    <p:sldId id="350" r:id="rId8"/>
    <p:sldId id="351" r:id="rId9"/>
    <p:sldId id="354" r:id="rId10"/>
    <p:sldId id="352" r:id="rId11"/>
    <p:sldId id="358" r:id="rId12"/>
    <p:sldId id="357" r:id="rId13"/>
    <p:sldId id="353" r:id="rId14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32" userDrawn="1">
          <p15:clr>
            <a:srgbClr val="A4A3A4"/>
          </p15:clr>
        </p15:guide>
        <p15:guide id="2" pos="22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nifer Rodis" initials="JR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69"/>
    <a:srgbClr val="005286"/>
    <a:srgbClr val="BF3C1B"/>
    <a:srgbClr val="8A0000"/>
    <a:srgbClr val="FFC611"/>
    <a:srgbClr val="BF2E1B"/>
    <a:srgbClr val="FCAC38"/>
    <a:srgbClr val="0053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 autoAdjust="0"/>
  </p:normalViewPr>
  <p:slideViewPr>
    <p:cSldViewPr snapToGrid="0">
      <p:cViewPr>
        <p:scale>
          <a:sx n="81" d="100"/>
          <a:sy n="81" d="100"/>
        </p:scale>
        <p:origin x="-360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1128" y="-90"/>
      </p:cViewPr>
      <p:guideLst>
        <p:guide orient="horz" pos="2932"/>
        <p:guide pos="22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56414" cy="467072"/>
          </a:xfrm>
          <a:prstGeom prst="rect">
            <a:avLst/>
          </a:prstGeom>
        </p:spPr>
        <p:txBody>
          <a:bodyPr vert="horz" lIns="93134" tIns="46567" rIns="93134" bIns="4656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8" y="2"/>
            <a:ext cx="3056414" cy="467072"/>
          </a:xfrm>
          <a:prstGeom prst="rect">
            <a:avLst/>
          </a:prstGeom>
        </p:spPr>
        <p:txBody>
          <a:bodyPr vert="horz" lIns="93134" tIns="46567" rIns="93134" bIns="46567" rtlCol="0"/>
          <a:lstStyle>
            <a:lvl1pPr algn="r">
              <a:defRPr sz="1200"/>
            </a:lvl1pPr>
          </a:lstStyle>
          <a:p>
            <a:fld id="{B3FE02FB-2851-4A5F-9041-79CB1DA36D71}" type="datetimeFigureOut">
              <a:rPr lang="en-US" smtClean="0"/>
              <a:t>11/14/2017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1"/>
            <a:ext cx="3056414" cy="467071"/>
          </a:xfrm>
          <a:prstGeom prst="rect">
            <a:avLst/>
          </a:prstGeom>
        </p:spPr>
        <p:txBody>
          <a:bodyPr vert="horz" lIns="93134" tIns="46567" rIns="93134" bIns="4656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8" y="8842031"/>
            <a:ext cx="3056414" cy="467071"/>
          </a:xfrm>
          <a:prstGeom prst="rect">
            <a:avLst/>
          </a:prstGeom>
        </p:spPr>
        <p:txBody>
          <a:bodyPr vert="horz" lIns="93134" tIns="46567" rIns="93134" bIns="46567" rtlCol="0" anchor="b"/>
          <a:lstStyle>
            <a:lvl1pPr algn="r">
              <a:defRPr sz="1200"/>
            </a:lvl1pPr>
          </a:lstStyle>
          <a:p>
            <a:fld id="{A3A2D49C-1154-40F9-80FE-1C3D4BEFE5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8966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7053" cy="465773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4614" y="0"/>
            <a:ext cx="3057053" cy="465773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r">
              <a:defRPr sz="1200"/>
            </a:lvl1pPr>
          </a:lstStyle>
          <a:p>
            <a:fld id="{675CE946-3097-4B7C-BCBA-238375174028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8500"/>
            <a:ext cx="46561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1" tIns="45875" rIns="91751" bIns="4587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965" y="4422459"/>
            <a:ext cx="5641333" cy="4188778"/>
          </a:xfrm>
          <a:prstGeom prst="rect">
            <a:avLst/>
          </a:prstGeom>
        </p:spPr>
        <p:txBody>
          <a:bodyPr vert="horz" lIns="91751" tIns="45875" rIns="91751" bIns="4587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1738"/>
            <a:ext cx="3057053" cy="465773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4614" y="8841738"/>
            <a:ext cx="3057053" cy="465773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r">
              <a:defRPr sz="1200"/>
            </a:lvl1pPr>
          </a:lstStyle>
          <a:p>
            <a:fld id="{88278646-58E0-40FC-BEA9-A61A262FB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889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78646-58E0-40FC-BEA9-A61A262FB5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558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9823"/>
            <a:ext cx="7772400" cy="200014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3954-BF0A-4251-8097-575C2B96FD6B}" type="datetime1">
              <a:rPr lang="en-US" smtClean="0"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Jan 2016 FDP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736"/>
            <a:ext cx="9144000" cy="1203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427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012" y="292498"/>
            <a:ext cx="7089338" cy="917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3372F-4D2E-41FF-89CB-BE34A00E944A}" type="datetime1">
              <a:rPr lang="en-US" smtClean="0"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GA Meeting – February 3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229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2409-1FF9-4544-A9BE-EB9DB90F8E44}" type="datetime1">
              <a:rPr lang="en-US" smtClean="0"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Jan 2016 FDP Meeting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1426012" y="168673"/>
            <a:ext cx="7089338" cy="1177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26012" y="292498"/>
            <a:ext cx="7089338" cy="926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440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6B90-E202-4CF3-A16D-7100B98417A1}" type="datetime1">
              <a:rPr lang="en-US" smtClean="0"/>
              <a:t>11/14/2017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Jan 2016 FDP Meeting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1426012" y="168673"/>
            <a:ext cx="7089338" cy="1177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426012" y="292498"/>
            <a:ext cx="7089338" cy="93809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373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0741-FFFC-484C-9A20-932EB6EBE8B2}" type="datetime1">
              <a:rPr lang="en-US" smtClean="0"/>
              <a:t>11/14/2017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Jan 2016 FDP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1426012" y="168673"/>
            <a:ext cx="7089338" cy="1177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26012" y="292498"/>
            <a:ext cx="7089338" cy="93809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723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562985"/>
            <a:ext cx="4629150" cy="42980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62986"/>
            <a:ext cx="2949178" cy="43060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2D33-3CCC-410F-8F1D-0F8A5A767CA2}" type="datetime1">
              <a:rPr lang="en-US" smtClean="0"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Jan 2016 FDP Meeting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426012" y="292498"/>
            <a:ext cx="7089338" cy="93809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092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577532"/>
            <a:ext cx="4629150" cy="42835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77532"/>
            <a:ext cx="2949178" cy="429145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943B9-A05A-4D5E-B6B0-1365CCDF8B5F}" type="datetime1">
              <a:rPr lang="en-US" smtClean="0"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Jan 2016 FDP Meeting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426012" y="292498"/>
            <a:ext cx="7089338" cy="93809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950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26012" y="292498"/>
            <a:ext cx="7089338" cy="946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61677-4E76-4414-80DC-09C1BD087E3D}" type="datetime1">
              <a:rPr lang="en-US" smtClean="0"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Jan 2016 FDP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4C337-398D-4E1F-9A29-0256C29DC21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86" y="156230"/>
            <a:ext cx="1206986" cy="12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910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8" r:id="rId6"/>
    <p:sldLayoutId id="2147483669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5388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BF3C1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FCAC38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528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BF2E1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fdpclearinghouse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fdpclearinghouse.org/organization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898356"/>
            <a:ext cx="7772400" cy="21574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Expanded Clearinghouse Initiative</a:t>
            </a:r>
            <a:br>
              <a:rPr lang="en-US" dirty="0" smtClean="0"/>
            </a:br>
            <a:r>
              <a:rPr lang="en-US" sz="3100" dirty="0">
                <a:solidFill>
                  <a:srgbClr val="FF0000"/>
                </a:solidFill>
              </a:rPr>
              <a:t/>
            </a:r>
            <a:br>
              <a:rPr lang="en-US" sz="3100" dirty="0">
                <a:solidFill>
                  <a:srgbClr val="FF0000"/>
                </a:solidFill>
              </a:rPr>
            </a:br>
            <a:r>
              <a:rPr lang="en-US" sz="3100" dirty="0" smtClean="0">
                <a:solidFill>
                  <a:srgbClr val="FF0000"/>
                </a:solidFill>
              </a:rPr>
              <a:t/>
            </a:r>
            <a:br>
              <a:rPr lang="en-US" sz="3100" dirty="0" smtClean="0">
                <a:solidFill>
                  <a:srgbClr val="FF0000"/>
                </a:solidFill>
              </a:rPr>
            </a:br>
            <a:r>
              <a:rPr lang="en-US" sz="3100" dirty="0" smtClean="0">
                <a:solidFill>
                  <a:srgbClr val="FF0000"/>
                </a:solidFill>
              </a:rPr>
              <a:t> </a:t>
            </a:r>
            <a:endParaRPr lang="en-US" sz="31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01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 Time of Proposal or Award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Okay to ask for or to complete a “transaction-specific” request but only for data elements NOT included on the organization profile, such as: </a:t>
            </a:r>
          </a:p>
          <a:p>
            <a:pPr lvl="1"/>
            <a:r>
              <a:rPr lang="en-US" dirty="0" smtClean="0"/>
              <a:t>Human subjects approval for that project</a:t>
            </a:r>
          </a:p>
          <a:p>
            <a:pPr lvl="1"/>
            <a:r>
              <a:rPr lang="en-US" dirty="0" smtClean="0"/>
              <a:t>Animal subjects approval for that project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/>
              <a:t>10</a:t>
            </a:fld>
            <a:endParaRPr lang="en-US" dirty="0"/>
          </a:p>
        </p:txBody>
      </p:sp>
      <p:pic>
        <p:nvPicPr>
          <p:cNvPr id="1026" name="Picture 2" descr="C:\Users\pwebb\AppData\Local\Microsoft\Windows\Temporary Internet Files\Content.IE5\N8R6B7BX\pushingtheenvelope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496" y="3924886"/>
            <a:ext cx="3252821" cy="2508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171226" y="4994442"/>
            <a:ext cx="2022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Getting pushback?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01994" y="5444197"/>
            <a:ext cx="1976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Talk to X  or</a:t>
            </a:r>
          </a:p>
          <a:p>
            <a:r>
              <a:rPr lang="en-US" dirty="0" smtClean="0"/>
              <a:t>Y (</a:t>
            </a:r>
            <a:r>
              <a:rPr lang="en-US" dirty="0" err="1" smtClean="0"/>
              <a:t>Subaward</a:t>
            </a:r>
            <a:r>
              <a:rPr lang="en-US" dirty="0" smtClean="0"/>
              <a:t> Team)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1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 Time of Award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Departments should </a:t>
            </a:r>
            <a:r>
              <a:rPr lang="en-US" dirty="0"/>
              <a:t>not collect or complete subrecipient forms from participating </a:t>
            </a:r>
            <a:r>
              <a:rPr lang="en-US" dirty="0" smtClean="0"/>
              <a:t>organizations </a:t>
            </a:r>
            <a:r>
              <a:rPr lang="en-US" dirty="0"/>
              <a:t>(you shouldn’t either)</a:t>
            </a:r>
          </a:p>
          <a:p>
            <a:r>
              <a:rPr lang="en-US" dirty="0"/>
              <a:t>At time of award, </a:t>
            </a:r>
            <a:r>
              <a:rPr lang="en-US" dirty="0">
                <a:solidFill>
                  <a:srgbClr val="BF3C1B"/>
                </a:solidFill>
              </a:rPr>
              <a:t>XXX (e.g. OSP, OG&amp;C) </a:t>
            </a:r>
            <a:r>
              <a:rPr lang="en-US" dirty="0"/>
              <a:t>will use the EC to obtain the information </a:t>
            </a:r>
            <a:r>
              <a:rPr lang="en-US" dirty="0" smtClean="0"/>
              <a:t>needed </a:t>
            </a:r>
            <a:r>
              <a:rPr lang="en-US" dirty="0"/>
              <a:t>to issue a subaward or to do a risk assessment for participating </a:t>
            </a:r>
            <a:r>
              <a:rPr lang="en-US" dirty="0" smtClean="0"/>
              <a:t>organizations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454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Participating Organizations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92981" y="1825625"/>
            <a:ext cx="8173941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To find the list of participating organizations (160+), go to: 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https://fdpclearinghouse.org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Under “View the Organization Profiles,” click on: </a:t>
            </a:r>
          </a:p>
          <a:p>
            <a:endParaRPr lang="en-US" dirty="0" smtClean="0"/>
          </a:p>
          <a:p>
            <a:r>
              <a:rPr lang="en-US" dirty="0" smtClean="0"/>
              <a:t>On right side of screen, search by organization name or DUNS</a:t>
            </a:r>
          </a:p>
          <a:p>
            <a:endParaRPr lang="en-US" dirty="0"/>
          </a:p>
          <a:p>
            <a:r>
              <a:rPr lang="en-US" dirty="0" smtClean="0"/>
              <a:t>Check list frequently, as organizations are being added one by one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/>
              <a:t>12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l="1431" t="8796" r="925" b="-2977"/>
          <a:stretch/>
        </p:blipFill>
        <p:spPr>
          <a:xfrm>
            <a:off x="3804699" y="3587826"/>
            <a:ext cx="1534602" cy="34985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7100" y="4617244"/>
            <a:ext cx="2209800" cy="44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331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Application Programming Interface (API) is being developed.  This will enable organizations to transfer data from the FDP Expanded Clearinghouse into their own systems. </a:t>
            </a:r>
          </a:p>
          <a:p>
            <a:r>
              <a:rPr lang="en-US" dirty="0" smtClean="0"/>
              <a:t>Although most FDP members are Expanded Clearinghouse participating organizations, some are not.  The goal is to involve all FDP members in the EC. 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31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Remember how the FDP FCOI Clearinghouse saved pass-through entities and subrecipients from having to swap written confirmations that we each had PHS-compliant FCOI policies? 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 smtClean="0"/>
              <a:t>Now we welcome its big sister: </a:t>
            </a:r>
          </a:p>
          <a:p>
            <a:pPr marL="0" indent="0">
              <a:buNone/>
            </a:pPr>
            <a:r>
              <a:rPr lang="en-US" sz="4000" i="1" dirty="0" smtClean="0"/>
              <a:t>   The FDP Expanded Clearinghouse!  </a:t>
            </a:r>
            <a:endParaRPr lang="en-US" sz="4000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17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 of Expanded Clearinghouse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Reduce administrative burden associated with verifying standard information required for subrecipient issuance and monitoring</a:t>
            </a:r>
          </a:p>
          <a:p>
            <a:endParaRPr lang="en-US" dirty="0" smtClean="0"/>
          </a:p>
          <a:p>
            <a:r>
              <a:rPr lang="en-US" dirty="0" smtClean="0"/>
              <a:t>Eliminate swapping of subrecipient commitment forms completed on a transaction-by-transaction basis in favor of accessing an on-line, up-to-date standardized, streamlined subrecipient data repository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1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of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Organization Information</a:t>
            </a:r>
          </a:p>
          <a:p>
            <a:pPr lvl="1"/>
            <a:r>
              <a:rPr lang="en-US" dirty="0" smtClean="0"/>
              <a:t>Demographic Information (name, address, type, small business status, parent information, etc.)</a:t>
            </a:r>
          </a:p>
          <a:p>
            <a:pPr lvl="1"/>
            <a:r>
              <a:rPr lang="en-US" dirty="0" smtClean="0"/>
              <a:t>Entity Identification Numbers and Codes</a:t>
            </a:r>
          </a:p>
          <a:p>
            <a:pPr lvl="1"/>
            <a:r>
              <a:rPr lang="en-US" dirty="0" smtClean="0"/>
              <a:t>Entity Rate Agreements</a:t>
            </a:r>
          </a:p>
          <a:p>
            <a:pPr lvl="1"/>
            <a:r>
              <a:rPr lang="en-US" dirty="0" smtClean="0"/>
              <a:t>Department of Defense Registration Numbers</a:t>
            </a:r>
          </a:p>
          <a:p>
            <a:pPr lvl="1"/>
            <a:r>
              <a:rPr lang="en-US" dirty="0" smtClean="0"/>
              <a:t>Department of Education Registration Numbers </a:t>
            </a:r>
          </a:p>
          <a:p>
            <a:pPr lvl="1"/>
            <a:r>
              <a:rPr lang="en-US" dirty="0" smtClean="0"/>
              <a:t>Assurances and Agency Approvals (Accreditations)</a:t>
            </a:r>
          </a:p>
          <a:p>
            <a:pPr lvl="1"/>
            <a:r>
              <a:rPr lang="en-US" dirty="0" smtClean="0"/>
              <a:t>DOD/ONR System Reviews</a:t>
            </a:r>
          </a:p>
          <a:p>
            <a:pPr lvl="1"/>
            <a:r>
              <a:rPr lang="en-US" dirty="0" smtClean="0"/>
              <a:t>Entity Key Contacts </a:t>
            </a:r>
            <a:r>
              <a:rPr lang="en-US" dirty="0"/>
              <a:t>	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44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of Profile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Organization Certifications</a:t>
            </a:r>
          </a:p>
          <a:p>
            <a:pPr lvl="1"/>
            <a:r>
              <a:rPr lang="en-US" dirty="0" smtClean="0"/>
              <a:t>Conflict of Interest</a:t>
            </a:r>
          </a:p>
          <a:p>
            <a:pPr lvl="1"/>
            <a:r>
              <a:rPr lang="en-US" dirty="0" smtClean="0"/>
              <a:t>Debarment and Suspension</a:t>
            </a:r>
          </a:p>
          <a:p>
            <a:pPr lvl="1"/>
            <a:r>
              <a:rPr lang="en-US" dirty="0" smtClean="0"/>
              <a:t>Lobbying</a:t>
            </a:r>
          </a:p>
          <a:p>
            <a:pPr lvl="1"/>
            <a:r>
              <a:rPr lang="en-US" dirty="0" smtClean="0"/>
              <a:t>Affirmative Action Compliance</a:t>
            </a:r>
          </a:p>
          <a:p>
            <a:pPr lvl="1"/>
            <a:r>
              <a:rPr lang="en-US" dirty="0" smtClean="0"/>
              <a:t>FFATA </a:t>
            </a:r>
          </a:p>
          <a:p>
            <a:r>
              <a:rPr lang="en-US" dirty="0" smtClean="0"/>
              <a:t>Single Audit Information  </a:t>
            </a:r>
            <a:r>
              <a:rPr lang="en-US" i="1" dirty="0" smtClean="0"/>
              <a:t>(will eventually also include Financial Questionnaire option)</a:t>
            </a:r>
          </a:p>
          <a:p>
            <a:pPr lvl="1"/>
            <a:r>
              <a:rPr lang="en-US" dirty="0" smtClean="0"/>
              <a:t>Single Audit Status &amp; Links</a:t>
            </a:r>
          </a:p>
          <a:p>
            <a:pPr lvl="1"/>
            <a:r>
              <a:rPr lang="en-US" dirty="0" smtClean="0"/>
              <a:t>Core info about any findings, deficiencies, material weaknesses</a:t>
            </a:r>
          </a:p>
          <a:p>
            <a:r>
              <a:rPr lang="en-US" dirty="0" smtClean="0"/>
              <a:t>Organization Official Certification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24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Core Elements of Expanded Clearinghouse (EC)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89650"/>
            <a:ext cx="7886700" cy="4811150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/>
              <a:t>Organizations participate as both a subrecipient and as a pass-through entity</a:t>
            </a:r>
          </a:p>
          <a:p>
            <a:r>
              <a:rPr lang="en-US" sz="2600" dirty="0" smtClean="0"/>
              <a:t>Participating organizations create their Profile in the EC, and an authorized official certifies and submits it</a:t>
            </a:r>
          </a:p>
          <a:p>
            <a:r>
              <a:rPr lang="en-US" sz="2600" dirty="0" smtClean="0"/>
              <a:t>FDP EC administrators review, approve, and publish each organization’s Profile</a:t>
            </a:r>
            <a:endParaRPr lang="en-US" sz="2600" dirty="0" smtClean="0">
              <a:solidFill>
                <a:srgbClr val="FF0000"/>
              </a:solidFill>
            </a:endParaRPr>
          </a:p>
          <a:p>
            <a:r>
              <a:rPr lang="en-US" sz="2600" dirty="0" smtClean="0"/>
              <a:t>PTEs access their participating subrecipients’ on-line  Organization Profile </a:t>
            </a:r>
            <a:r>
              <a:rPr lang="en-US" sz="2600" b="1" u="sng" dirty="0" smtClean="0"/>
              <a:t>in lieu of </a:t>
            </a:r>
            <a:r>
              <a:rPr lang="en-US" sz="2600" dirty="0" smtClean="0"/>
              <a:t>sending a subrecipient commitment form for each subaward between the parties </a:t>
            </a:r>
            <a:endParaRPr lang="en-US" sz="2600" dirty="0" smtClean="0">
              <a:solidFill>
                <a:schemeClr val="tx1"/>
              </a:solidFill>
            </a:endParaRPr>
          </a:p>
          <a:p>
            <a:pPr lvl="1"/>
            <a:r>
              <a:rPr lang="en-US" sz="2600" i="1" dirty="0" smtClean="0"/>
              <a:t>Transaction-specific information may still be shared</a:t>
            </a:r>
          </a:p>
          <a:p>
            <a:r>
              <a:rPr lang="en-US" sz="2600" dirty="0" smtClean="0"/>
              <a:t>Organizations update information in their Profiles as needed</a:t>
            </a:r>
            <a:endParaRPr lang="en-US" sz="2600" dirty="0" smtClean="0">
              <a:solidFill>
                <a:schemeClr val="tx1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21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 Time of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254" y="1871003"/>
            <a:ext cx="7886700" cy="357319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Still acceptable &amp; expected to collect from the Subrecipient at time of proposal:</a:t>
            </a:r>
          </a:p>
          <a:p>
            <a:pPr lvl="1"/>
            <a:r>
              <a:rPr lang="en-US" b="1" dirty="0"/>
              <a:t>Statement of Work</a:t>
            </a:r>
          </a:p>
          <a:p>
            <a:pPr lvl="1"/>
            <a:r>
              <a:rPr lang="en-US" b="1" dirty="0"/>
              <a:t>Budget</a:t>
            </a:r>
          </a:p>
          <a:p>
            <a:pPr lvl="1"/>
            <a:r>
              <a:rPr lang="en-US" b="1" dirty="0"/>
              <a:t>Any other forms needed for the proposal </a:t>
            </a:r>
          </a:p>
          <a:p>
            <a:pPr lvl="2"/>
            <a:r>
              <a:rPr lang="en-US" dirty="0">
                <a:solidFill>
                  <a:srgbClr val="0033CC"/>
                </a:solidFill>
              </a:rPr>
              <a:t>Small business plans, </a:t>
            </a:r>
            <a:r>
              <a:rPr lang="en-US" dirty="0" err="1">
                <a:solidFill>
                  <a:srgbClr val="0033CC"/>
                </a:solidFill>
              </a:rPr>
              <a:t>biosketches</a:t>
            </a:r>
            <a:r>
              <a:rPr lang="en-US" dirty="0">
                <a:solidFill>
                  <a:srgbClr val="0033CC"/>
                </a:solidFill>
              </a:rPr>
              <a:t> or other support, certifications required at time of proposal, etc</a:t>
            </a:r>
            <a:r>
              <a:rPr lang="en-US" dirty="0" smtClean="0">
                <a:solidFill>
                  <a:srgbClr val="0033CC"/>
                </a:solidFill>
              </a:rPr>
              <a:t>.</a:t>
            </a:r>
            <a:endParaRPr lang="en-US" dirty="0">
              <a:solidFill>
                <a:srgbClr val="0033CC"/>
              </a:solidFill>
            </a:endParaRPr>
          </a:p>
          <a:p>
            <a:pPr lvl="1"/>
            <a:r>
              <a:rPr lang="en-US" b="1" dirty="0" err="1"/>
              <a:t>Subrecipient’s</a:t>
            </a:r>
            <a:r>
              <a:rPr lang="en-US" b="1" dirty="0"/>
              <a:t> proposal endorsement </a:t>
            </a:r>
          </a:p>
          <a:p>
            <a:pPr lvl="2"/>
            <a:r>
              <a:rPr lang="en-US" dirty="0">
                <a:solidFill>
                  <a:srgbClr val="0033CC"/>
                </a:solidFill>
              </a:rPr>
              <a:t>Signature of the </a:t>
            </a:r>
            <a:r>
              <a:rPr lang="en-US" dirty="0" err="1">
                <a:solidFill>
                  <a:srgbClr val="0033CC"/>
                </a:solidFill>
              </a:rPr>
              <a:t>Subrecipient’s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 smtClean="0">
                <a:solidFill>
                  <a:srgbClr val="0033CC"/>
                </a:solidFill>
              </a:rPr>
              <a:t>SPA </a:t>
            </a:r>
            <a:r>
              <a:rPr lang="en-US" dirty="0">
                <a:solidFill>
                  <a:srgbClr val="0033CC"/>
                </a:solidFill>
              </a:rPr>
              <a:t>office and/or indication they are willing to enter into a subaward if proposal is funded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/>
              <a:t>7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071088" y="5358006"/>
            <a:ext cx="22092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BUT …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5384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012" y="292498"/>
            <a:ext cx="7471498" cy="91717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Process Changes to accommodate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882" y="3584087"/>
            <a:ext cx="7886700" cy="3069931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3000" u="sng" dirty="0" smtClean="0"/>
              <a:t>When We are the Subrecipient:</a:t>
            </a:r>
          </a:p>
          <a:p>
            <a:r>
              <a:rPr lang="en-US" sz="3000" dirty="0"/>
              <a:t>DO NOT </a:t>
            </a:r>
            <a:r>
              <a:rPr lang="en-US" sz="3000" dirty="0" smtClean="0"/>
              <a:t>COMPLETE a </a:t>
            </a:r>
            <a:r>
              <a:rPr lang="en-US" sz="3000" dirty="0"/>
              <a:t>Subrecipient Commitment Form </a:t>
            </a:r>
            <a:r>
              <a:rPr lang="en-US" sz="3000" dirty="0" smtClean="0"/>
              <a:t>for a pass-through entity participating in the Expanded Clearinghouse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Instead, please remind the other organization that we are a participating Expanded Clearinghouse organization – see sample language on the next slide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Please be kind  - remembering that many organizations are large and decentralized – so it may take awhile for this updated process to filter down to all parts of the organization.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84102" y="1626331"/>
            <a:ext cx="7886700" cy="16795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5388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BF3C1B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FCAC38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528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BF2E1B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u="sng" dirty="0" smtClean="0"/>
              <a:t>When We are the Pass-through Entity:</a:t>
            </a:r>
          </a:p>
          <a:p>
            <a:pPr marL="0" indent="0">
              <a:buNone/>
            </a:pPr>
            <a:r>
              <a:rPr lang="en-US" dirty="0" smtClean="0"/>
              <a:t>DO NOT COLLECT a Subrecipient Commitment Form from another participating organization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73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012" y="208092"/>
            <a:ext cx="7089338" cy="917177"/>
          </a:xfrm>
        </p:spPr>
        <p:txBody>
          <a:bodyPr>
            <a:noAutofit/>
          </a:bodyPr>
          <a:lstStyle/>
          <a:p>
            <a:r>
              <a:rPr lang="en-US" sz="2800" dirty="0" smtClean="0"/>
              <a:t>Sample Language for Pushing Back if you are asked to complete a Subrecipient Commitment form by another participating organization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462633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i="1" dirty="0"/>
              <a:t>I am writing to let you know that [YOUR OWN INSTITUTION’S NAME] is a Participating Organization in the FDP Expanded Clearinghouse.  It is my understanding that your organization is also a Participating Organization.  As a part of the FDP Expanded Clearinghouse Initiative, both our organizations have agreed that we will not send or require completion of </a:t>
            </a:r>
            <a:r>
              <a:rPr lang="en-US" i="1" dirty="0" err="1"/>
              <a:t>subrecipient</a:t>
            </a:r>
            <a:r>
              <a:rPr lang="en-US" i="1" dirty="0"/>
              <a:t> commitment forms, but will instead use our profile that is posted on-line at the FDP Expanded Clearinghouse site (</a:t>
            </a:r>
            <a:r>
              <a:rPr lang="en-US" i="1" u="sng" dirty="0">
                <a:hlinkClick r:id="rId2"/>
              </a:rPr>
              <a:t>https://fdpclearinghouse.org/organizations</a:t>
            </a:r>
            <a:r>
              <a:rPr lang="en-US" i="1" dirty="0"/>
              <a:t>).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/>
              <a:t>Please </a:t>
            </a:r>
            <a:r>
              <a:rPr lang="en-US" i="1" dirty="0"/>
              <a:t>use my profile to obtain the information you need.   If you have transaction-specific requirements, I will be happy to provide those but I will need you to tell me precisely what you need via an email or a transaction-specific request form (one that does not also include data elements found in our profile.)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58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B2864C71-0022-4C6C-8474-5094780AFB16}" vid="{E7558B07-E4B2-46E2-B393-F7159ACFDE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FDPtemplate</Template>
  <TotalTime>3186</TotalTime>
  <Words>842</Words>
  <Application>Microsoft Office PowerPoint</Application>
  <PresentationFormat>On-screen Show (4:3)</PresentationFormat>
  <Paragraphs>95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Expanded Clearinghouse Initiative    </vt:lpstr>
      <vt:lpstr>PowerPoint Presentation</vt:lpstr>
      <vt:lpstr>Goal of Expanded Clearinghouse</vt:lpstr>
      <vt:lpstr>Contents of Profile</vt:lpstr>
      <vt:lpstr>Contents of Profile (continued)</vt:lpstr>
      <vt:lpstr>Core Elements of Expanded Clearinghouse (EC)</vt:lpstr>
      <vt:lpstr>At Time of Proposal</vt:lpstr>
      <vt:lpstr>Process Changes to accommodate</vt:lpstr>
      <vt:lpstr>Sample Language for Pushing Back if you are asked to complete a Subrecipient Commitment form by another participating organization</vt:lpstr>
      <vt:lpstr>At Time of Proposal or Award</vt:lpstr>
      <vt:lpstr>At Time of Award</vt:lpstr>
      <vt:lpstr>Current Participating Organizations</vt:lpstr>
      <vt:lpstr>Next Steps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Deaton, Andrea D.</dc:creator>
  <cp:lastModifiedBy>Lynette Arias</cp:lastModifiedBy>
  <cp:revision>200</cp:revision>
  <cp:lastPrinted>2016-02-16T16:29:31Z</cp:lastPrinted>
  <dcterms:created xsi:type="dcterms:W3CDTF">2015-04-17T18:42:34Z</dcterms:created>
  <dcterms:modified xsi:type="dcterms:W3CDTF">2017-11-15T03:08:28Z</dcterms:modified>
</cp:coreProperties>
</file>