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34"/>
  </p:notesMasterIdLst>
  <p:sldIdLst>
    <p:sldId id="257" r:id="rId2"/>
    <p:sldId id="265" r:id="rId3"/>
    <p:sldId id="283" r:id="rId4"/>
    <p:sldId id="259" r:id="rId5"/>
    <p:sldId id="263" r:id="rId6"/>
    <p:sldId id="262" r:id="rId7"/>
    <p:sldId id="359" r:id="rId8"/>
    <p:sldId id="360" r:id="rId9"/>
    <p:sldId id="361" r:id="rId10"/>
    <p:sldId id="362" r:id="rId11"/>
    <p:sldId id="363" r:id="rId12"/>
    <p:sldId id="367" r:id="rId13"/>
    <p:sldId id="284" r:id="rId14"/>
    <p:sldId id="267" r:id="rId15"/>
    <p:sldId id="261" r:id="rId16"/>
    <p:sldId id="281" r:id="rId17"/>
    <p:sldId id="285" r:id="rId18"/>
    <p:sldId id="282" r:id="rId19"/>
    <p:sldId id="286" r:id="rId20"/>
    <p:sldId id="368" r:id="rId21"/>
    <p:sldId id="357" r:id="rId22"/>
    <p:sldId id="277" r:id="rId23"/>
    <p:sldId id="369" r:id="rId24"/>
    <p:sldId id="354" r:id="rId25"/>
    <p:sldId id="327" r:id="rId26"/>
    <p:sldId id="348" r:id="rId27"/>
    <p:sldId id="339" r:id="rId28"/>
    <p:sldId id="332" r:id="rId29"/>
    <p:sldId id="273" r:id="rId30"/>
    <p:sldId id="370" r:id="rId31"/>
    <p:sldId id="358" r:id="rId32"/>
    <p:sldId id="35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l, Kristy J (kjh4c)" initials="HKJ(" lastIdx="3" clrIdx="0">
    <p:extLst>
      <p:ext uri="{19B8F6BF-5375-455C-9EA6-DF929625EA0E}">
        <p15:presenceInfo xmlns:p15="http://schemas.microsoft.com/office/powerpoint/2012/main" userId="S-1-5-21-961503184-943222151-2076119496-5304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A555A7-4A07-4D4A-8768-1791C8A6E39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7C95D74-2714-43B1-ADAB-0ABB73B93C41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Identifies</a:t>
          </a:r>
          <a:r>
            <a:rPr lang="en-US" dirty="0"/>
            <a:t> OCI Requirements (Proposal or Award)</a:t>
          </a:r>
        </a:p>
      </dgm:t>
    </dgm:pt>
    <dgm:pt modelId="{444BD509-3A64-4761-B75C-A98CDAEC4C47}" type="parTrans" cxnId="{5F1BE094-4FB5-476F-8ECF-14A2C4A254DB}">
      <dgm:prSet/>
      <dgm:spPr/>
      <dgm:t>
        <a:bodyPr/>
        <a:lstStyle/>
        <a:p>
          <a:endParaRPr lang="en-US"/>
        </a:p>
      </dgm:t>
    </dgm:pt>
    <dgm:pt modelId="{4158139D-456F-4442-899A-DE938F12800B}" type="sibTrans" cxnId="{5F1BE094-4FB5-476F-8ECF-14A2C4A254DB}">
      <dgm:prSet/>
      <dgm:spPr/>
      <dgm:t>
        <a:bodyPr/>
        <a:lstStyle/>
        <a:p>
          <a:endParaRPr lang="en-US"/>
        </a:p>
      </dgm:t>
    </dgm:pt>
    <dgm:pt modelId="{48A89A69-27D3-436C-9CEE-A839904014DD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Notifies</a:t>
          </a:r>
          <a:r>
            <a:rPr lang="en-US" dirty="0"/>
            <a:t> COI Office of Requirements </a:t>
          </a:r>
        </a:p>
      </dgm:t>
    </dgm:pt>
    <dgm:pt modelId="{68FE5959-7902-48EE-822B-D3BB7DA4BC08}" type="parTrans" cxnId="{FBAF82AD-ECB0-42FF-B256-842CE4FE0338}">
      <dgm:prSet/>
      <dgm:spPr/>
      <dgm:t>
        <a:bodyPr/>
        <a:lstStyle/>
        <a:p>
          <a:endParaRPr lang="en-US"/>
        </a:p>
      </dgm:t>
    </dgm:pt>
    <dgm:pt modelId="{3DD8D300-6514-453D-AE87-A8B2595B81A4}" type="sibTrans" cxnId="{FBAF82AD-ECB0-42FF-B256-842CE4FE0338}">
      <dgm:prSet/>
      <dgm:spPr/>
      <dgm:t>
        <a:bodyPr/>
        <a:lstStyle/>
        <a:p>
          <a:endParaRPr lang="en-US"/>
        </a:p>
      </dgm:t>
    </dgm:pt>
    <dgm:pt modelId="{4CD0662A-F03C-4F70-9936-7B0220EF7B1F}">
      <dgm:prSet phldrT="[Text]"/>
      <dgm:spPr/>
      <dgm:t>
        <a:bodyPr/>
        <a:lstStyle/>
        <a:p>
          <a:r>
            <a:rPr lang="en-US" dirty="0"/>
            <a:t>Conducts </a:t>
          </a:r>
          <a:r>
            <a:rPr lang="en-US" dirty="0">
              <a:solidFill>
                <a:srgbClr val="FF0000"/>
              </a:solidFill>
            </a:rPr>
            <a:t>Review</a:t>
          </a:r>
        </a:p>
      </dgm:t>
    </dgm:pt>
    <dgm:pt modelId="{5FDA33F6-2138-4484-8D82-F4F205BF9A48}" type="parTrans" cxnId="{974D9863-2E59-4B31-89F9-03F18F4A2FB3}">
      <dgm:prSet/>
      <dgm:spPr/>
      <dgm:t>
        <a:bodyPr/>
        <a:lstStyle/>
        <a:p>
          <a:endParaRPr lang="en-US"/>
        </a:p>
      </dgm:t>
    </dgm:pt>
    <dgm:pt modelId="{F0DCE644-8A00-45B9-963A-AA42A5B0E219}" type="sibTrans" cxnId="{974D9863-2E59-4B31-89F9-03F18F4A2FB3}">
      <dgm:prSet/>
      <dgm:spPr/>
      <dgm:t>
        <a:bodyPr/>
        <a:lstStyle/>
        <a:p>
          <a:endParaRPr lang="en-US"/>
        </a:p>
      </dgm:t>
    </dgm:pt>
    <dgm:pt modelId="{E40B1F94-3FE0-465C-BD95-4F098874CA15}">
      <dgm:prSet/>
      <dgm:spPr/>
      <dgm:t>
        <a:bodyPr/>
        <a:lstStyle/>
        <a:p>
          <a:r>
            <a:rPr lang="en-US" dirty="0"/>
            <a:t>Provides </a:t>
          </a:r>
          <a:r>
            <a:rPr lang="en-US" dirty="0">
              <a:solidFill>
                <a:srgbClr val="FF0000"/>
              </a:solidFill>
            </a:rPr>
            <a:t>Response</a:t>
          </a:r>
        </a:p>
      </dgm:t>
    </dgm:pt>
    <dgm:pt modelId="{8F38AB62-F4A0-402E-99AA-12E5A1A50F3E}" type="parTrans" cxnId="{821D68CD-B81D-4835-82EF-CC99AF61DFFF}">
      <dgm:prSet/>
      <dgm:spPr/>
      <dgm:t>
        <a:bodyPr/>
        <a:lstStyle/>
        <a:p>
          <a:endParaRPr lang="en-US"/>
        </a:p>
      </dgm:t>
    </dgm:pt>
    <dgm:pt modelId="{B8B36CE5-53B6-4657-8B6F-C8448B92A791}" type="sibTrans" cxnId="{821D68CD-B81D-4835-82EF-CC99AF61DFFF}">
      <dgm:prSet/>
      <dgm:spPr/>
      <dgm:t>
        <a:bodyPr/>
        <a:lstStyle/>
        <a:p>
          <a:endParaRPr lang="en-US"/>
        </a:p>
      </dgm:t>
    </dgm:pt>
    <dgm:pt modelId="{1FE9C7F3-24BB-4C58-89F4-0D9EFAEAAD15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Submits</a:t>
          </a:r>
          <a:r>
            <a:rPr lang="en-US" dirty="0"/>
            <a:t> proposal or </a:t>
          </a:r>
          <a:r>
            <a:rPr lang="en-US" dirty="0">
              <a:solidFill>
                <a:srgbClr val="FF0000"/>
              </a:solidFill>
            </a:rPr>
            <a:t>negotiates</a:t>
          </a:r>
          <a:r>
            <a:rPr lang="en-US" dirty="0"/>
            <a:t> award</a:t>
          </a:r>
        </a:p>
      </dgm:t>
    </dgm:pt>
    <dgm:pt modelId="{D5E5538D-806E-4D29-BBC8-97E3B843509B}" type="parTrans" cxnId="{FDDD0C66-7DBD-4954-813F-3C66FE6C0525}">
      <dgm:prSet/>
      <dgm:spPr/>
      <dgm:t>
        <a:bodyPr/>
        <a:lstStyle/>
        <a:p>
          <a:endParaRPr lang="en-US"/>
        </a:p>
      </dgm:t>
    </dgm:pt>
    <dgm:pt modelId="{ACFE99E4-49A6-492A-874B-4C104E33ADCD}" type="sibTrans" cxnId="{FDDD0C66-7DBD-4954-813F-3C66FE6C0525}">
      <dgm:prSet/>
      <dgm:spPr/>
      <dgm:t>
        <a:bodyPr/>
        <a:lstStyle/>
        <a:p>
          <a:endParaRPr lang="en-US"/>
        </a:p>
      </dgm:t>
    </dgm:pt>
    <dgm:pt modelId="{944419A7-D0EA-4B10-83CA-520CDD82D16E}" type="pres">
      <dgm:prSet presAssocID="{2DA555A7-4A07-4D4A-8768-1791C8A6E390}" presName="Name0" presStyleCnt="0">
        <dgm:presLayoutVars>
          <dgm:dir/>
          <dgm:resizeHandles val="exact"/>
        </dgm:presLayoutVars>
      </dgm:prSet>
      <dgm:spPr/>
    </dgm:pt>
    <dgm:pt modelId="{610C4F34-AB7F-48E2-8221-A765552D4F09}" type="pres">
      <dgm:prSet presAssocID="{67C95D74-2714-43B1-ADAB-0ABB73B93C41}" presName="node" presStyleLbl="node1" presStyleIdx="0" presStyleCnt="5">
        <dgm:presLayoutVars>
          <dgm:bulletEnabled val="1"/>
        </dgm:presLayoutVars>
      </dgm:prSet>
      <dgm:spPr/>
    </dgm:pt>
    <dgm:pt modelId="{F5C1BD9A-64FA-4C90-ADFD-8B2DA18C788A}" type="pres">
      <dgm:prSet presAssocID="{4158139D-456F-4442-899A-DE938F12800B}" presName="sibTrans" presStyleLbl="sibTrans2D1" presStyleIdx="0" presStyleCnt="4"/>
      <dgm:spPr/>
    </dgm:pt>
    <dgm:pt modelId="{322713F9-D310-445C-B062-8D9F3E408439}" type="pres">
      <dgm:prSet presAssocID="{4158139D-456F-4442-899A-DE938F12800B}" presName="connectorText" presStyleLbl="sibTrans2D1" presStyleIdx="0" presStyleCnt="4"/>
      <dgm:spPr/>
    </dgm:pt>
    <dgm:pt modelId="{BF318D80-E41D-41B3-9C23-D7124E4CBE39}" type="pres">
      <dgm:prSet presAssocID="{48A89A69-27D3-436C-9CEE-A839904014DD}" presName="node" presStyleLbl="node1" presStyleIdx="1" presStyleCnt="5" custLinFactNeighborX="-3893" custLinFactNeighborY="1947">
        <dgm:presLayoutVars>
          <dgm:bulletEnabled val="1"/>
        </dgm:presLayoutVars>
      </dgm:prSet>
      <dgm:spPr/>
    </dgm:pt>
    <dgm:pt modelId="{BB00AA97-059D-48BA-93B4-F2971B8134CD}" type="pres">
      <dgm:prSet presAssocID="{3DD8D300-6514-453D-AE87-A8B2595B81A4}" presName="sibTrans" presStyleLbl="sibTrans2D1" presStyleIdx="1" presStyleCnt="4"/>
      <dgm:spPr/>
    </dgm:pt>
    <dgm:pt modelId="{1582BA28-7DC9-431C-860A-C392D824F6F7}" type="pres">
      <dgm:prSet presAssocID="{3DD8D300-6514-453D-AE87-A8B2595B81A4}" presName="connectorText" presStyleLbl="sibTrans2D1" presStyleIdx="1" presStyleCnt="4"/>
      <dgm:spPr/>
    </dgm:pt>
    <dgm:pt modelId="{A5F256B5-4F98-47AF-8A90-79ECC3BFCCF6}" type="pres">
      <dgm:prSet presAssocID="{4CD0662A-F03C-4F70-9936-7B0220EF7B1F}" presName="node" presStyleLbl="node1" presStyleIdx="2" presStyleCnt="5">
        <dgm:presLayoutVars>
          <dgm:bulletEnabled val="1"/>
        </dgm:presLayoutVars>
      </dgm:prSet>
      <dgm:spPr/>
    </dgm:pt>
    <dgm:pt modelId="{7A021E9E-CBED-434E-9146-FBC78233797A}" type="pres">
      <dgm:prSet presAssocID="{F0DCE644-8A00-45B9-963A-AA42A5B0E219}" presName="sibTrans" presStyleLbl="sibTrans2D1" presStyleIdx="2" presStyleCnt="4"/>
      <dgm:spPr/>
    </dgm:pt>
    <dgm:pt modelId="{D4CAC323-C220-47E1-AEA6-241A333F56BE}" type="pres">
      <dgm:prSet presAssocID="{F0DCE644-8A00-45B9-963A-AA42A5B0E219}" presName="connectorText" presStyleLbl="sibTrans2D1" presStyleIdx="2" presStyleCnt="4"/>
      <dgm:spPr/>
    </dgm:pt>
    <dgm:pt modelId="{A4B0AF96-DF9C-4E24-8774-621423FF36D8}" type="pres">
      <dgm:prSet presAssocID="{E40B1F94-3FE0-465C-BD95-4F098874CA15}" presName="node" presStyleLbl="node1" presStyleIdx="3" presStyleCnt="5">
        <dgm:presLayoutVars>
          <dgm:bulletEnabled val="1"/>
        </dgm:presLayoutVars>
      </dgm:prSet>
      <dgm:spPr/>
    </dgm:pt>
    <dgm:pt modelId="{B992732A-4BD1-4B6B-8640-FD35EF34E93C}" type="pres">
      <dgm:prSet presAssocID="{B8B36CE5-53B6-4657-8B6F-C8448B92A791}" presName="sibTrans" presStyleLbl="sibTrans2D1" presStyleIdx="3" presStyleCnt="4"/>
      <dgm:spPr/>
    </dgm:pt>
    <dgm:pt modelId="{9BA39C41-62EE-4E0D-AEFE-95B7F93C19EB}" type="pres">
      <dgm:prSet presAssocID="{B8B36CE5-53B6-4657-8B6F-C8448B92A791}" presName="connectorText" presStyleLbl="sibTrans2D1" presStyleIdx="3" presStyleCnt="4"/>
      <dgm:spPr/>
    </dgm:pt>
    <dgm:pt modelId="{E0BB6ED4-9E7A-4EC1-81AB-55FAB762799B}" type="pres">
      <dgm:prSet presAssocID="{1FE9C7F3-24BB-4C58-89F4-0D9EFAEAAD15}" presName="node" presStyleLbl="node1" presStyleIdx="4" presStyleCnt="5">
        <dgm:presLayoutVars>
          <dgm:bulletEnabled val="1"/>
        </dgm:presLayoutVars>
      </dgm:prSet>
      <dgm:spPr/>
    </dgm:pt>
  </dgm:ptLst>
  <dgm:cxnLst>
    <dgm:cxn modelId="{885D6C0B-403C-4F2B-98D7-877EA9AE4939}" type="presOf" srcId="{1FE9C7F3-24BB-4C58-89F4-0D9EFAEAAD15}" destId="{E0BB6ED4-9E7A-4EC1-81AB-55FAB762799B}" srcOrd="0" destOrd="0" presId="urn:microsoft.com/office/officeart/2005/8/layout/process1"/>
    <dgm:cxn modelId="{EACE960D-0621-4301-B9BE-49F443BBE4A8}" type="presOf" srcId="{F0DCE644-8A00-45B9-963A-AA42A5B0E219}" destId="{7A021E9E-CBED-434E-9146-FBC78233797A}" srcOrd="0" destOrd="0" presId="urn:microsoft.com/office/officeart/2005/8/layout/process1"/>
    <dgm:cxn modelId="{D3C10B26-D8FE-4B23-B68F-76F0BD609130}" type="presOf" srcId="{B8B36CE5-53B6-4657-8B6F-C8448B92A791}" destId="{9BA39C41-62EE-4E0D-AEFE-95B7F93C19EB}" srcOrd="1" destOrd="0" presId="urn:microsoft.com/office/officeart/2005/8/layout/process1"/>
    <dgm:cxn modelId="{7B56FD2E-583B-41EF-93C8-7F6CE629195D}" type="presOf" srcId="{E40B1F94-3FE0-465C-BD95-4F098874CA15}" destId="{A4B0AF96-DF9C-4E24-8774-621423FF36D8}" srcOrd="0" destOrd="0" presId="urn:microsoft.com/office/officeart/2005/8/layout/process1"/>
    <dgm:cxn modelId="{974D9863-2E59-4B31-89F9-03F18F4A2FB3}" srcId="{2DA555A7-4A07-4D4A-8768-1791C8A6E390}" destId="{4CD0662A-F03C-4F70-9936-7B0220EF7B1F}" srcOrd="2" destOrd="0" parTransId="{5FDA33F6-2138-4484-8D82-F4F205BF9A48}" sibTransId="{F0DCE644-8A00-45B9-963A-AA42A5B0E219}"/>
    <dgm:cxn modelId="{FDDD0C66-7DBD-4954-813F-3C66FE6C0525}" srcId="{2DA555A7-4A07-4D4A-8768-1791C8A6E390}" destId="{1FE9C7F3-24BB-4C58-89F4-0D9EFAEAAD15}" srcOrd="4" destOrd="0" parTransId="{D5E5538D-806E-4D29-BBC8-97E3B843509B}" sibTransId="{ACFE99E4-49A6-492A-874B-4C104E33ADCD}"/>
    <dgm:cxn modelId="{3C5DF351-AEE2-407C-AD6E-9605FF47EDC4}" type="presOf" srcId="{4158139D-456F-4442-899A-DE938F12800B}" destId="{322713F9-D310-445C-B062-8D9F3E408439}" srcOrd="1" destOrd="0" presId="urn:microsoft.com/office/officeart/2005/8/layout/process1"/>
    <dgm:cxn modelId="{90FB0C83-864F-4AEF-B439-C730BDEEC899}" type="presOf" srcId="{48A89A69-27D3-436C-9CEE-A839904014DD}" destId="{BF318D80-E41D-41B3-9C23-D7124E4CBE39}" srcOrd="0" destOrd="0" presId="urn:microsoft.com/office/officeart/2005/8/layout/process1"/>
    <dgm:cxn modelId="{5F1BE094-4FB5-476F-8ECF-14A2C4A254DB}" srcId="{2DA555A7-4A07-4D4A-8768-1791C8A6E390}" destId="{67C95D74-2714-43B1-ADAB-0ABB73B93C41}" srcOrd="0" destOrd="0" parTransId="{444BD509-3A64-4761-B75C-A98CDAEC4C47}" sibTransId="{4158139D-456F-4442-899A-DE938F12800B}"/>
    <dgm:cxn modelId="{2DDF6C96-7CFE-444B-B00A-171E01AD3723}" type="presOf" srcId="{3DD8D300-6514-453D-AE87-A8B2595B81A4}" destId="{1582BA28-7DC9-431C-860A-C392D824F6F7}" srcOrd="1" destOrd="0" presId="urn:microsoft.com/office/officeart/2005/8/layout/process1"/>
    <dgm:cxn modelId="{FBAF82AD-ECB0-42FF-B256-842CE4FE0338}" srcId="{2DA555A7-4A07-4D4A-8768-1791C8A6E390}" destId="{48A89A69-27D3-436C-9CEE-A839904014DD}" srcOrd="1" destOrd="0" parTransId="{68FE5959-7902-48EE-822B-D3BB7DA4BC08}" sibTransId="{3DD8D300-6514-453D-AE87-A8B2595B81A4}"/>
    <dgm:cxn modelId="{B4DC96B4-7788-4299-AB24-C70B2705DC55}" type="presOf" srcId="{B8B36CE5-53B6-4657-8B6F-C8448B92A791}" destId="{B992732A-4BD1-4B6B-8640-FD35EF34E93C}" srcOrd="0" destOrd="0" presId="urn:microsoft.com/office/officeart/2005/8/layout/process1"/>
    <dgm:cxn modelId="{B193E1BF-1557-4A01-A312-922B21120091}" type="presOf" srcId="{2DA555A7-4A07-4D4A-8768-1791C8A6E390}" destId="{944419A7-D0EA-4B10-83CA-520CDD82D16E}" srcOrd="0" destOrd="0" presId="urn:microsoft.com/office/officeart/2005/8/layout/process1"/>
    <dgm:cxn modelId="{821D68CD-B81D-4835-82EF-CC99AF61DFFF}" srcId="{2DA555A7-4A07-4D4A-8768-1791C8A6E390}" destId="{E40B1F94-3FE0-465C-BD95-4F098874CA15}" srcOrd="3" destOrd="0" parTransId="{8F38AB62-F4A0-402E-99AA-12E5A1A50F3E}" sibTransId="{B8B36CE5-53B6-4657-8B6F-C8448B92A791}"/>
    <dgm:cxn modelId="{C5B817D1-0EE4-4F70-BB62-85335783A27B}" type="presOf" srcId="{67C95D74-2714-43B1-ADAB-0ABB73B93C41}" destId="{610C4F34-AB7F-48E2-8221-A765552D4F09}" srcOrd="0" destOrd="0" presId="urn:microsoft.com/office/officeart/2005/8/layout/process1"/>
    <dgm:cxn modelId="{D6DE26E4-A7B4-4FA0-8E90-02F12106585D}" type="presOf" srcId="{4158139D-456F-4442-899A-DE938F12800B}" destId="{F5C1BD9A-64FA-4C90-ADFD-8B2DA18C788A}" srcOrd="0" destOrd="0" presId="urn:microsoft.com/office/officeart/2005/8/layout/process1"/>
    <dgm:cxn modelId="{D31E23EB-31CD-4733-8573-577AD6E96B0C}" type="presOf" srcId="{4CD0662A-F03C-4F70-9936-7B0220EF7B1F}" destId="{A5F256B5-4F98-47AF-8A90-79ECC3BFCCF6}" srcOrd="0" destOrd="0" presId="urn:microsoft.com/office/officeart/2005/8/layout/process1"/>
    <dgm:cxn modelId="{2DEB7AF7-0443-49DB-A3CE-755CA5302ED5}" type="presOf" srcId="{3DD8D300-6514-453D-AE87-A8B2595B81A4}" destId="{BB00AA97-059D-48BA-93B4-F2971B8134CD}" srcOrd="0" destOrd="0" presId="urn:microsoft.com/office/officeart/2005/8/layout/process1"/>
    <dgm:cxn modelId="{875DC9FA-B202-4251-96BE-5CE83EFBFEE8}" type="presOf" srcId="{F0DCE644-8A00-45B9-963A-AA42A5B0E219}" destId="{D4CAC323-C220-47E1-AEA6-241A333F56BE}" srcOrd="1" destOrd="0" presId="urn:microsoft.com/office/officeart/2005/8/layout/process1"/>
    <dgm:cxn modelId="{C09621E1-4EBC-4370-817A-1C0C0B7F0018}" type="presParOf" srcId="{944419A7-D0EA-4B10-83CA-520CDD82D16E}" destId="{610C4F34-AB7F-48E2-8221-A765552D4F09}" srcOrd="0" destOrd="0" presId="urn:microsoft.com/office/officeart/2005/8/layout/process1"/>
    <dgm:cxn modelId="{74CCBC78-17DF-4AAE-AC8C-029D17C36903}" type="presParOf" srcId="{944419A7-D0EA-4B10-83CA-520CDD82D16E}" destId="{F5C1BD9A-64FA-4C90-ADFD-8B2DA18C788A}" srcOrd="1" destOrd="0" presId="urn:microsoft.com/office/officeart/2005/8/layout/process1"/>
    <dgm:cxn modelId="{3A93C024-9749-417F-AD08-402694537BD4}" type="presParOf" srcId="{F5C1BD9A-64FA-4C90-ADFD-8B2DA18C788A}" destId="{322713F9-D310-445C-B062-8D9F3E408439}" srcOrd="0" destOrd="0" presId="urn:microsoft.com/office/officeart/2005/8/layout/process1"/>
    <dgm:cxn modelId="{8ADE39CF-3D50-4BD4-AE90-BEDCD4CE03A9}" type="presParOf" srcId="{944419A7-D0EA-4B10-83CA-520CDD82D16E}" destId="{BF318D80-E41D-41B3-9C23-D7124E4CBE39}" srcOrd="2" destOrd="0" presId="urn:microsoft.com/office/officeart/2005/8/layout/process1"/>
    <dgm:cxn modelId="{D55606B3-2BCC-40E2-AED0-B3CFF36591D6}" type="presParOf" srcId="{944419A7-D0EA-4B10-83CA-520CDD82D16E}" destId="{BB00AA97-059D-48BA-93B4-F2971B8134CD}" srcOrd="3" destOrd="0" presId="urn:microsoft.com/office/officeart/2005/8/layout/process1"/>
    <dgm:cxn modelId="{B54AA1FF-167C-48EB-9440-8F0B408FCAB6}" type="presParOf" srcId="{BB00AA97-059D-48BA-93B4-F2971B8134CD}" destId="{1582BA28-7DC9-431C-860A-C392D824F6F7}" srcOrd="0" destOrd="0" presId="urn:microsoft.com/office/officeart/2005/8/layout/process1"/>
    <dgm:cxn modelId="{03609021-FB3B-4972-A373-2D4AA04E1A35}" type="presParOf" srcId="{944419A7-D0EA-4B10-83CA-520CDD82D16E}" destId="{A5F256B5-4F98-47AF-8A90-79ECC3BFCCF6}" srcOrd="4" destOrd="0" presId="urn:microsoft.com/office/officeart/2005/8/layout/process1"/>
    <dgm:cxn modelId="{07AA3A7E-2AE8-417A-8FF9-C892B2851103}" type="presParOf" srcId="{944419A7-D0EA-4B10-83CA-520CDD82D16E}" destId="{7A021E9E-CBED-434E-9146-FBC78233797A}" srcOrd="5" destOrd="0" presId="urn:microsoft.com/office/officeart/2005/8/layout/process1"/>
    <dgm:cxn modelId="{7EE0AA12-82E1-4316-A377-739DD3B5A93E}" type="presParOf" srcId="{7A021E9E-CBED-434E-9146-FBC78233797A}" destId="{D4CAC323-C220-47E1-AEA6-241A333F56BE}" srcOrd="0" destOrd="0" presId="urn:microsoft.com/office/officeart/2005/8/layout/process1"/>
    <dgm:cxn modelId="{3A3663B8-1B41-48D5-AEF6-694C3F2ABAA8}" type="presParOf" srcId="{944419A7-D0EA-4B10-83CA-520CDD82D16E}" destId="{A4B0AF96-DF9C-4E24-8774-621423FF36D8}" srcOrd="6" destOrd="0" presId="urn:microsoft.com/office/officeart/2005/8/layout/process1"/>
    <dgm:cxn modelId="{D05CB75B-4769-402A-8A6F-75C915E546C2}" type="presParOf" srcId="{944419A7-D0EA-4B10-83CA-520CDD82D16E}" destId="{B992732A-4BD1-4B6B-8640-FD35EF34E93C}" srcOrd="7" destOrd="0" presId="urn:microsoft.com/office/officeart/2005/8/layout/process1"/>
    <dgm:cxn modelId="{531A737C-E345-41BC-AA6E-64BC8F209B0F}" type="presParOf" srcId="{B992732A-4BD1-4B6B-8640-FD35EF34E93C}" destId="{9BA39C41-62EE-4E0D-AEFE-95B7F93C19EB}" srcOrd="0" destOrd="0" presId="urn:microsoft.com/office/officeart/2005/8/layout/process1"/>
    <dgm:cxn modelId="{772005E2-F7BB-4AD6-B1B6-05F87ED189FC}" type="presParOf" srcId="{944419A7-D0EA-4B10-83CA-520CDD82D16E}" destId="{E0BB6ED4-9E7A-4EC1-81AB-55FAB762799B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D139F4-D0E2-43F5-832F-52314A82138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FAD9F4-D24D-48D5-B979-CCE27197379F}">
      <dgm:prSet custT="1"/>
      <dgm:spPr>
        <a:xfrm>
          <a:off x="448850" y="3048195"/>
          <a:ext cx="5364967" cy="609575"/>
        </a:xfrm>
        <a:solidFill>
          <a:srgbClr val="629DD1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Easier with practice</a:t>
          </a:r>
        </a:p>
      </dgm:t>
    </dgm:pt>
    <dgm:pt modelId="{FE1F903D-D3AB-46F3-873C-D194A713D579}" type="parTrans" cxnId="{C7DD889F-ADA5-4BF6-8956-C7DBBD8E8FC6}">
      <dgm:prSet/>
      <dgm:spPr/>
      <dgm:t>
        <a:bodyPr/>
        <a:lstStyle/>
        <a:p>
          <a:endParaRPr lang="en-US"/>
        </a:p>
      </dgm:t>
    </dgm:pt>
    <dgm:pt modelId="{96F0A518-9631-489C-AFA8-605D3882ED9C}" type="sibTrans" cxnId="{C7DD889F-ADA5-4BF6-8956-C7DBBD8E8FC6}">
      <dgm:prSet/>
      <dgm:spPr/>
      <dgm:t>
        <a:bodyPr/>
        <a:lstStyle/>
        <a:p>
          <a:endParaRPr lang="en-US"/>
        </a:p>
      </dgm:t>
    </dgm:pt>
    <dgm:pt modelId="{15402631-97AF-44A1-A7EB-DC6DF2324B40}">
      <dgm:prSet phldrT="[Text]" custT="1"/>
      <dgm:spPr>
        <a:xfrm>
          <a:off x="448850" y="304629"/>
          <a:ext cx="5364967" cy="609575"/>
        </a:xfrm>
        <a:prstGeom prst="rect">
          <a:avLst/>
        </a:prstGeom>
        <a:solidFill>
          <a:srgbClr val="629DD1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Be familiar with the types of COI</a:t>
          </a:r>
        </a:p>
      </dgm:t>
    </dgm:pt>
    <dgm:pt modelId="{DF1007B3-C013-447A-85E1-99D6B94D66B9}" type="parTrans" cxnId="{A3D03B22-F484-4037-94D6-F8F19008D841}">
      <dgm:prSet/>
      <dgm:spPr/>
      <dgm:t>
        <a:bodyPr/>
        <a:lstStyle/>
        <a:p>
          <a:endParaRPr lang="en-US"/>
        </a:p>
      </dgm:t>
    </dgm:pt>
    <dgm:pt modelId="{7C71164E-8624-4C1A-B550-0EC5D4AE54F6}" type="sibTrans" cxnId="{A3D03B22-F484-4037-94D6-F8F19008D841}">
      <dgm:prSet/>
      <dgm:spPr>
        <a:xfrm>
          <a:off x="-4479387" y="-686932"/>
          <a:ext cx="5336265" cy="5336265"/>
        </a:xfrm>
        <a:prstGeom prst="blockArc">
          <a:avLst>
            <a:gd name="adj1" fmla="val 18900000"/>
            <a:gd name="adj2" fmla="val 2700000"/>
            <a:gd name="adj3" fmla="val 405"/>
          </a:avLst>
        </a:prstGeom>
        <a:noFill/>
        <a:ln w="25400" cap="flat" cmpd="sng" algn="ctr">
          <a:solidFill>
            <a:srgbClr val="629DD1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8B0CEDFB-F2C7-4C2C-91CB-164504CA56A2}">
      <dgm:prSet custT="1"/>
      <dgm:spPr/>
      <dgm:t>
        <a:bodyPr/>
        <a:lstStyle/>
        <a:p>
          <a:r>
            <a:rPr lang="en-US" sz="20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Good Proposal Prep (including subs)</a:t>
          </a:r>
        </a:p>
        <a:p>
          <a:r>
            <a:rPr lang="en-US" sz="20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=  Successful OCI Review</a:t>
          </a:r>
        </a:p>
      </dgm:t>
    </dgm:pt>
    <dgm:pt modelId="{A1184985-4B5E-44E4-8AD2-41C5E20FB791}" type="parTrans" cxnId="{1417E757-428E-4DB1-ACC8-E82E0D8794C1}">
      <dgm:prSet/>
      <dgm:spPr/>
      <dgm:t>
        <a:bodyPr/>
        <a:lstStyle/>
        <a:p>
          <a:endParaRPr lang="en-US"/>
        </a:p>
      </dgm:t>
    </dgm:pt>
    <dgm:pt modelId="{A6891790-5AE6-42FF-BCAA-0CE103F87017}" type="sibTrans" cxnId="{1417E757-428E-4DB1-ACC8-E82E0D8794C1}">
      <dgm:prSet/>
      <dgm:spPr/>
      <dgm:t>
        <a:bodyPr/>
        <a:lstStyle/>
        <a:p>
          <a:endParaRPr lang="en-US"/>
        </a:p>
      </dgm:t>
    </dgm:pt>
    <dgm:pt modelId="{1D962AAC-BA7D-45DE-9AEF-0601A797DEEC}">
      <dgm:prSet/>
      <dgm:spPr/>
      <dgm:t>
        <a:bodyPr/>
        <a:lstStyle/>
        <a:p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Stakeholder education &amp; involvement is KEY</a:t>
          </a:r>
        </a:p>
      </dgm:t>
    </dgm:pt>
    <dgm:pt modelId="{18E48460-08C3-404D-B671-A75820250916}" type="parTrans" cxnId="{AD9DFD13-425F-43D0-9F0B-6182E43152F3}">
      <dgm:prSet/>
      <dgm:spPr/>
      <dgm:t>
        <a:bodyPr/>
        <a:lstStyle/>
        <a:p>
          <a:endParaRPr lang="en-US"/>
        </a:p>
      </dgm:t>
    </dgm:pt>
    <dgm:pt modelId="{A04D095E-65AE-4DB8-8EE7-19649093BB4A}" type="sibTrans" cxnId="{AD9DFD13-425F-43D0-9F0B-6182E43152F3}">
      <dgm:prSet/>
      <dgm:spPr/>
      <dgm:t>
        <a:bodyPr/>
        <a:lstStyle/>
        <a:p>
          <a:endParaRPr lang="en-US"/>
        </a:p>
      </dgm:t>
    </dgm:pt>
    <dgm:pt modelId="{116C3511-E09A-4CEB-B85F-F4195518629A}">
      <dgm:prSet custT="1"/>
      <dgm:spPr/>
      <dgm:t>
        <a:bodyPr/>
        <a:lstStyle/>
        <a:p>
          <a:r>
            <a:rPr lang="en-US" sz="2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Welcome to the COI network!</a:t>
          </a:r>
        </a:p>
      </dgm:t>
    </dgm:pt>
    <dgm:pt modelId="{98477D83-50F2-4874-A405-D59F32C9C62A}" type="parTrans" cxnId="{2356A3E2-216B-48D5-B1BE-C92054B26CC5}">
      <dgm:prSet/>
      <dgm:spPr/>
      <dgm:t>
        <a:bodyPr/>
        <a:lstStyle/>
        <a:p>
          <a:endParaRPr lang="en-US"/>
        </a:p>
      </dgm:t>
    </dgm:pt>
    <dgm:pt modelId="{90A73CC6-2186-4E7C-ABAE-29C5C7404509}" type="sibTrans" cxnId="{2356A3E2-216B-48D5-B1BE-C92054B26CC5}">
      <dgm:prSet/>
      <dgm:spPr/>
      <dgm:t>
        <a:bodyPr/>
        <a:lstStyle/>
        <a:p>
          <a:endParaRPr lang="en-US"/>
        </a:p>
      </dgm:t>
    </dgm:pt>
    <dgm:pt modelId="{66656F5D-A341-4687-BC66-7FB187DAC175}" type="pres">
      <dgm:prSet presAssocID="{61D139F4-D0E2-43F5-832F-52314A821380}" presName="Name0" presStyleCnt="0">
        <dgm:presLayoutVars>
          <dgm:chMax val="7"/>
          <dgm:chPref val="7"/>
          <dgm:dir/>
        </dgm:presLayoutVars>
      </dgm:prSet>
      <dgm:spPr/>
    </dgm:pt>
    <dgm:pt modelId="{40512F76-046B-4BCA-B429-FB7EE032E770}" type="pres">
      <dgm:prSet presAssocID="{61D139F4-D0E2-43F5-832F-52314A821380}" presName="Name1" presStyleCnt="0"/>
      <dgm:spPr/>
    </dgm:pt>
    <dgm:pt modelId="{D0DBB139-6DE5-4D61-BB78-144130668A5D}" type="pres">
      <dgm:prSet presAssocID="{61D139F4-D0E2-43F5-832F-52314A821380}" presName="cycle" presStyleCnt="0"/>
      <dgm:spPr/>
    </dgm:pt>
    <dgm:pt modelId="{20D7EB31-29B6-479E-996D-621276C8544A}" type="pres">
      <dgm:prSet presAssocID="{61D139F4-D0E2-43F5-832F-52314A821380}" presName="srcNode" presStyleLbl="node1" presStyleIdx="0" presStyleCnt="5"/>
      <dgm:spPr/>
    </dgm:pt>
    <dgm:pt modelId="{FBC3C907-33FD-4C3D-BFE2-47429E4D137A}" type="pres">
      <dgm:prSet presAssocID="{61D139F4-D0E2-43F5-832F-52314A821380}" presName="conn" presStyleLbl="parChTrans1D2" presStyleIdx="0" presStyleCnt="1"/>
      <dgm:spPr/>
    </dgm:pt>
    <dgm:pt modelId="{2E35C866-26FD-4C23-A723-90BF87C40C34}" type="pres">
      <dgm:prSet presAssocID="{61D139F4-D0E2-43F5-832F-52314A821380}" presName="extraNode" presStyleLbl="node1" presStyleIdx="0" presStyleCnt="5"/>
      <dgm:spPr/>
    </dgm:pt>
    <dgm:pt modelId="{630167E2-3CD5-4AF8-9AC4-3118B34804E9}" type="pres">
      <dgm:prSet presAssocID="{61D139F4-D0E2-43F5-832F-52314A821380}" presName="dstNode" presStyleLbl="node1" presStyleIdx="0" presStyleCnt="5"/>
      <dgm:spPr/>
    </dgm:pt>
    <dgm:pt modelId="{C7123A1A-283E-4141-9950-BB4769B2A1F7}" type="pres">
      <dgm:prSet presAssocID="{15402631-97AF-44A1-A7EB-DC6DF2324B40}" presName="text_1" presStyleLbl="node1" presStyleIdx="0" presStyleCnt="5" custLinFactNeighborX="-313">
        <dgm:presLayoutVars>
          <dgm:bulletEnabled val="1"/>
        </dgm:presLayoutVars>
      </dgm:prSet>
      <dgm:spPr/>
    </dgm:pt>
    <dgm:pt modelId="{64C66884-BD87-4438-9248-0295B286D90C}" type="pres">
      <dgm:prSet presAssocID="{15402631-97AF-44A1-A7EB-DC6DF2324B40}" presName="accent_1" presStyleCnt="0"/>
      <dgm:spPr/>
    </dgm:pt>
    <dgm:pt modelId="{EB060669-6594-443F-821B-3CC952A8B7AC}" type="pres">
      <dgm:prSet presAssocID="{15402631-97AF-44A1-A7EB-DC6DF2324B40}" presName="accentRepeatNode" presStyleLbl="solidFgAcc1" presStyleIdx="0" presStyleCnt="5"/>
      <dgm:spPr>
        <a:xfrm>
          <a:off x="67865" y="228432"/>
          <a:ext cx="761969" cy="761969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629DD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AB7D85B6-7C82-4806-8FDB-E7070BA8DA7E}" type="pres">
      <dgm:prSet presAssocID="{1D962AAC-BA7D-45DE-9AEF-0601A797DEEC}" presName="text_2" presStyleLbl="node1" presStyleIdx="1" presStyleCnt="5" custScaleY="103352">
        <dgm:presLayoutVars>
          <dgm:bulletEnabled val="1"/>
        </dgm:presLayoutVars>
      </dgm:prSet>
      <dgm:spPr/>
    </dgm:pt>
    <dgm:pt modelId="{A414E18D-EE7E-4BA0-8E5B-0BE545BA02A8}" type="pres">
      <dgm:prSet presAssocID="{1D962AAC-BA7D-45DE-9AEF-0601A797DEEC}" presName="accent_2" presStyleCnt="0"/>
      <dgm:spPr/>
    </dgm:pt>
    <dgm:pt modelId="{B46B5DB2-46B9-4EB9-B4A8-619C95F8799A}" type="pres">
      <dgm:prSet presAssocID="{1D962AAC-BA7D-45DE-9AEF-0601A797DEEC}" presName="accentRepeatNode" presStyleLbl="solidFgAcc1" presStyleIdx="1" presStyleCnt="5"/>
      <dgm:spPr/>
    </dgm:pt>
    <dgm:pt modelId="{D9875434-2902-4C2A-BA92-A3E9DA94A43D}" type="pres">
      <dgm:prSet presAssocID="{8B0CEDFB-F2C7-4C2C-91CB-164504CA56A2}" presName="text_3" presStyleLbl="node1" presStyleIdx="2" presStyleCnt="5" custScaleY="166101">
        <dgm:presLayoutVars>
          <dgm:bulletEnabled val="1"/>
        </dgm:presLayoutVars>
      </dgm:prSet>
      <dgm:spPr/>
    </dgm:pt>
    <dgm:pt modelId="{05E7C499-EBD9-4C6E-814C-65A237E88DDC}" type="pres">
      <dgm:prSet presAssocID="{8B0CEDFB-F2C7-4C2C-91CB-164504CA56A2}" presName="accent_3" presStyleCnt="0"/>
      <dgm:spPr/>
    </dgm:pt>
    <dgm:pt modelId="{77C11875-418C-4058-B850-88B3667BBA10}" type="pres">
      <dgm:prSet presAssocID="{8B0CEDFB-F2C7-4C2C-91CB-164504CA56A2}" presName="accentRepeatNode" presStyleLbl="solidFgAcc1" presStyleIdx="2" presStyleCnt="5"/>
      <dgm:spPr/>
    </dgm:pt>
    <dgm:pt modelId="{D4210AD3-A429-41E4-864A-F22194D63A58}" type="pres">
      <dgm:prSet presAssocID="{50FAD9F4-D24D-48D5-B979-CCE27197379F}" presName="text_4" presStyleLbl="node1" presStyleIdx="3" presStyleCnt="5">
        <dgm:presLayoutVars>
          <dgm:bulletEnabled val="1"/>
        </dgm:presLayoutVars>
      </dgm:prSet>
      <dgm:spPr/>
    </dgm:pt>
    <dgm:pt modelId="{C5A7E659-AFD0-4E3C-ABB9-68149D60080E}" type="pres">
      <dgm:prSet presAssocID="{50FAD9F4-D24D-48D5-B979-CCE27197379F}" presName="accent_4" presStyleCnt="0"/>
      <dgm:spPr/>
    </dgm:pt>
    <dgm:pt modelId="{13354290-A606-48B8-8BA5-F9BD35E77775}" type="pres">
      <dgm:prSet presAssocID="{50FAD9F4-D24D-48D5-B979-CCE27197379F}" presName="accentRepeatNode" presStyleLbl="solidFgAcc1" presStyleIdx="3" presStyleCnt="5"/>
      <dgm:spPr>
        <a:xfrm>
          <a:off x="67865" y="2971998"/>
          <a:ext cx="761969" cy="761969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629DD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C9A39E37-99AF-4E1F-A099-D250E4F0F0E5}" type="pres">
      <dgm:prSet presAssocID="{116C3511-E09A-4CEB-B85F-F4195518629A}" presName="text_5" presStyleLbl="node1" presStyleIdx="4" presStyleCnt="5">
        <dgm:presLayoutVars>
          <dgm:bulletEnabled val="1"/>
        </dgm:presLayoutVars>
      </dgm:prSet>
      <dgm:spPr/>
    </dgm:pt>
    <dgm:pt modelId="{51812BE5-72E3-45F3-90D1-EC4EAE4457AE}" type="pres">
      <dgm:prSet presAssocID="{116C3511-E09A-4CEB-B85F-F4195518629A}" presName="accent_5" presStyleCnt="0"/>
      <dgm:spPr/>
    </dgm:pt>
    <dgm:pt modelId="{0E28B287-840C-481B-A398-E2CE65CF7A4B}" type="pres">
      <dgm:prSet presAssocID="{116C3511-E09A-4CEB-B85F-F4195518629A}" presName="accentRepeatNode" presStyleLbl="solidFgAcc1" presStyleIdx="4" presStyleCnt="5"/>
      <dgm:spPr/>
    </dgm:pt>
  </dgm:ptLst>
  <dgm:cxnLst>
    <dgm:cxn modelId="{AD9DFD13-425F-43D0-9F0B-6182E43152F3}" srcId="{61D139F4-D0E2-43F5-832F-52314A821380}" destId="{1D962AAC-BA7D-45DE-9AEF-0601A797DEEC}" srcOrd="1" destOrd="0" parTransId="{18E48460-08C3-404D-B671-A75820250916}" sibTransId="{A04D095E-65AE-4DB8-8EE7-19649093BB4A}"/>
    <dgm:cxn modelId="{6BDDA821-0764-4394-863A-C6B5077E6092}" type="presOf" srcId="{61D139F4-D0E2-43F5-832F-52314A821380}" destId="{66656F5D-A341-4687-BC66-7FB187DAC175}" srcOrd="0" destOrd="0" presId="urn:microsoft.com/office/officeart/2008/layout/VerticalCurvedList"/>
    <dgm:cxn modelId="{A3D03B22-F484-4037-94D6-F8F19008D841}" srcId="{61D139F4-D0E2-43F5-832F-52314A821380}" destId="{15402631-97AF-44A1-A7EB-DC6DF2324B40}" srcOrd="0" destOrd="0" parTransId="{DF1007B3-C013-447A-85E1-99D6B94D66B9}" sibTransId="{7C71164E-8624-4C1A-B550-0EC5D4AE54F6}"/>
    <dgm:cxn modelId="{3ADB382C-1E17-4E79-A11E-12D480CB3886}" type="presOf" srcId="{7C71164E-8624-4C1A-B550-0EC5D4AE54F6}" destId="{FBC3C907-33FD-4C3D-BFE2-47429E4D137A}" srcOrd="0" destOrd="0" presId="urn:microsoft.com/office/officeart/2008/layout/VerticalCurvedList"/>
    <dgm:cxn modelId="{26327532-1335-44B2-8B7F-7790B6001A6E}" type="presOf" srcId="{8B0CEDFB-F2C7-4C2C-91CB-164504CA56A2}" destId="{D9875434-2902-4C2A-BA92-A3E9DA94A43D}" srcOrd="0" destOrd="0" presId="urn:microsoft.com/office/officeart/2008/layout/VerticalCurvedList"/>
    <dgm:cxn modelId="{79AB793C-2B58-47D5-9F97-29418710D23B}" type="presOf" srcId="{15402631-97AF-44A1-A7EB-DC6DF2324B40}" destId="{C7123A1A-283E-4141-9950-BB4769B2A1F7}" srcOrd="0" destOrd="0" presId="urn:microsoft.com/office/officeart/2008/layout/VerticalCurvedList"/>
    <dgm:cxn modelId="{1417E757-428E-4DB1-ACC8-E82E0D8794C1}" srcId="{61D139F4-D0E2-43F5-832F-52314A821380}" destId="{8B0CEDFB-F2C7-4C2C-91CB-164504CA56A2}" srcOrd="2" destOrd="0" parTransId="{A1184985-4B5E-44E4-8AD2-41C5E20FB791}" sibTransId="{A6891790-5AE6-42FF-BCAA-0CE103F87017}"/>
    <dgm:cxn modelId="{AAC28A9C-D3D3-46D2-8002-C24F9CD7E73C}" type="presOf" srcId="{50FAD9F4-D24D-48D5-B979-CCE27197379F}" destId="{D4210AD3-A429-41E4-864A-F22194D63A58}" srcOrd="0" destOrd="0" presId="urn:microsoft.com/office/officeart/2008/layout/VerticalCurvedList"/>
    <dgm:cxn modelId="{C7DD889F-ADA5-4BF6-8956-C7DBBD8E8FC6}" srcId="{61D139F4-D0E2-43F5-832F-52314A821380}" destId="{50FAD9F4-D24D-48D5-B979-CCE27197379F}" srcOrd="3" destOrd="0" parTransId="{FE1F903D-D3AB-46F3-873C-D194A713D579}" sibTransId="{96F0A518-9631-489C-AFA8-605D3882ED9C}"/>
    <dgm:cxn modelId="{500C8FD3-5340-4499-8958-37D5E39C07D4}" type="presOf" srcId="{1D962AAC-BA7D-45DE-9AEF-0601A797DEEC}" destId="{AB7D85B6-7C82-4806-8FDB-E7070BA8DA7E}" srcOrd="0" destOrd="0" presId="urn:microsoft.com/office/officeart/2008/layout/VerticalCurvedList"/>
    <dgm:cxn modelId="{2356A3E2-216B-48D5-B1BE-C92054B26CC5}" srcId="{61D139F4-D0E2-43F5-832F-52314A821380}" destId="{116C3511-E09A-4CEB-B85F-F4195518629A}" srcOrd="4" destOrd="0" parTransId="{98477D83-50F2-4874-A405-D59F32C9C62A}" sibTransId="{90A73CC6-2186-4E7C-ABAE-29C5C7404509}"/>
    <dgm:cxn modelId="{B6E933F9-C0F1-4C37-B32B-AF607D671DE7}" type="presOf" srcId="{116C3511-E09A-4CEB-B85F-F4195518629A}" destId="{C9A39E37-99AF-4E1F-A099-D250E4F0F0E5}" srcOrd="0" destOrd="0" presId="urn:microsoft.com/office/officeart/2008/layout/VerticalCurvedList"/>
    <dgm:cxn modelId="{819A332F-2095-488C-8916-04836D22DB29}" type="presParOf" srcId="{66656F5D-A341-4687-BC66-7FB187DAC175}" destId="{40512F76-046B-4BCA-B429-FB7EE032E770}" srcOrd="0" destOrd="0" presId="urn:microsoft.com/office/officeart/2008/layout/VerticalCurvedList"/>
    <dgm:cxn modelId="{C412ACC5-83E4-459B-99D8-B6FD13AFDA6E}" type="presParOf" srcId="{40512F76-046B-4BCA-B429-FB7EE032E770}" destId="{D0DBB139-6DE5-4D61-BB78-144130668A5D}" srcOrd="0" destOrd="0" presId="urn:microsoft.com/office/officeart/2008/layout/VerticalCurvedList"/>
    <dgm:cxn modelId="{1550A0BE-F630-4CBD-8EB5-A2865D2C3629}" type="presParOf" srcId="{D0DBB139-6DE5-4D61-BB78-144130668A5D}" destId="{20D7EB31-29B6-479E-996D-621276C8544A}" srcOrd="0" destOrd="0" presId="urn:microsoft.com/office/officeart/2008/layout/VerticalCurvedList"/>
    <dgm:cxn modelId="{5E2A518B-F732-4D25-B8A1-6917AF5FEC32}" type="presParOf" srcId="{D0DBB139-6DE5-4D61-BB78-144130668A5D}" destId="{FBC3C907-33FD-4C3D-BFE2-47429E4D137A}" srcOrd="1" destOrd="0" presId="urn:microsoft.com/office/officeart/2008/layout/VerticalCurvedList"/>
    <dgm:cxn modelId="{7C3F2B48-C970-44FA-999C-0AF22B80FA50}" type="presParOf" srcId="{D0DBB139-6DE5-4D61-BB78-144130668A5D}" destId="{2E35C866-26FD-4C23-A723-90BF87C40C34}" srcOrd="2" destOrd="0" presId="urn:microsoft.com/office/officeart/2008/layout/VerticalCurvedList"/>
    <dgm:cxn modelId="{984FE5AA-08D4-4261-84FE-31F9A6E63EC5}" type="presParOf" srcId="{D0DBB139-6DE5-4D61-BB78-144130668A5D}" destId="{630167E2-3CD5-4AF8-9AC4-3118B34804E9}" srcOrd="3" destOrd="0" presId="urn:microsoft.com/office/officeart/2008/layout/VerticalCurvedList"/>
    <dgm:cxn modelId="{A0A1C4D1-213B-43FA-B4CB-10AE0193D22C}" type="presParOf" srcId="{40512F76-046B-4BCA-B429-FB7EE032E770}" destId="{C7123A1A-283E-4141-9950-BB4769B2A1F7}" srcOrd="1" destOrd="0" presId="urn:microsoft.com/office/officeart/2008/layout/VerticalCurvedList"/>
    <dgm:cxn modelId="{1A3B6850-632E-42EE-97B5-A872B46C0477}" type="presParOf" srcId="{40512F76-046B-4BCA-B429-FB7EE032E770}" destId="{64C66884-BD87-4438-9248-0295B286D90C}" srcOrd="2" destOrd="0" presId="urn:microsoft.com/office/officeart/2008/layout/VerticalCurvedList"/>
    <dgm:cxn modelId="{B854949F-1E90-45B6-859F-3651DA72FCAE}" type="presParOf" srcId="{64C66884-BD87-4438-9248-0295B286D90C}" destId="{EB060669-6594-443F-821B-3CC952A8B7AC}" srcOrd="0" destOrd="0" presId="urn:microsoft.com/office/officeart/2008/layout/VerticalCurvedList"/>
    <dgm:cxn modelId="{69918BBF-42B8-470C-A21D-AAB608F04C34}" type="presParOf" srcId="{40512F76-046B-4BCA-B429-FB7EE032E770}" destId="{AB7D85B6-7C82-4806-8FDB-E7070BA8DA7E}" srcOrd="3" destOrd="0" presId="urn:microsoft.com/office/officeart/2008/layout/VerticalCurvedList"/>
    <dgm:cxn modelId="{FD86735A-2DEF-4F73-B5DF-8BDA7741E03A}" type="presParOf" srcId="{40512F76-046B-4BCA-B429-FB7EE032E770}" destId="{A414E18D-EE7E-4BA0-8E5B-0BE545BA02A8}" srcOrd="4" destOrd="0" presId="urn:microsoft.com/office/officeart/2008/layout/VerticalCurvedList"/>
    <dgm:cxn modelId="{6EA812EE-359F-4406-B39C-3C6FFBEFA441}" type="presParOf" srcId="{A414E18D-EE7E-4BA0-8E5B-0BE545BA02A8}" destId="{B46B5DB2-46B9-4EB9-B4A8-619C95F8799A}" srcOrd="0" destOrd="0" presId="urn:microsoft.com/office/officeart/2008/layout/VerticalCurvedList"/>
    <dgm:cxn modelId="{80D1AAB4-C8FD-4ACC-8605-F8D5EE27ADA3}" type="presParOf" srcId="{40512F76-046B-4BCA-B429-FB7EE032E770}" destId="{D9875434-2902-4C2A-BA92-A3E9DA94A43D}" srcOrd="5" destOrd="0" presId="urn:microsoft.com/office/officeart/2008/layout/VerticalCurvedList"/>
    <dgm:cxn modelId="{24C655F7-8B9C-46C4-984E-234459153BB2}" type="presParOf" srcId="{40512F76-046B-4BCA-B429-FB7EE032E770}" destId="{05E7C499-EBD9-4C6E-814C-65A237E88DDC}" srcOrd="6" destOrd="0" presId="urn:microsoft.com/office/officeart/2008/layout/VerticalCurvedList"/>
    <dgm:cxn modelId="{6E6FAA28-73D2-4848-92D7-485E8EFEFDF5}" type="presParOf" srcId="{05E7C499-EBD9-4C6E-814C-65A237E88DDC}" destId="{77C11875-418C-4058-B850-88B3667BBA10}" srcOrd="0" destOrd="0" presId="urn:microsoft.com/office/officeart/2008/layout/VerticalCurvedList"/>
    <dgm:cxn modelId="{9F7D13D5-3D01-48EB-8AA3-17C0B0971063}" type="presParOf" srcId="{40512F76-046B-4BCA-B429-FB7EE032E770}" destId="{D4210AD3-A429-41E4-864A-F22194D63A58}" srcOrd="7" destOrd="0" presId="urn:microsoft.com/office/officeart/2008/layout/VerticalCurvedList"/>
    <dgm:cxn modelId="{4CD3CE83-B3AA-4C76-9EE1-F710BE3BD33E}" type="presParOf" srcId="{40512F76-046B-4BCA-B429-FB7EE032E770}" destId="{C5A7E659-AFD0-4E3C-ABB9-68149D60080E}" srcOrd="8" destOrd="0" presId="urn:microsoft.com/office/officeart/2008/layout/VerticalCurvedList"/>
    <dgm:cxn modelId="{93C49151-5015-4BDE-979B-C0ABE7457D3F}" type="presParOf" srcId="{C5A7E659-AFD0-4E3C-ABB9-68149D60080E}" destId="{13354290-A606-48B8-8BA5-F9BD35E77775}" srcOrd="0" destOrd="0" presId="urn:microsoft.com/office/officeart/2008/layout/VerticalCurvedList"/>
    <dgm:cxn modelId="{A0AB47AD-24E7-4DA6-8E85-3351BD8383E0}" type="presParOf" srcId="{40512F76-046B-4BCA-B429-FB7EE032E770}" destId="{C9A39E37-99AF-4E1F-A099-D250E4F0F0E5}" srcOrd="9" destOrd="0" presId="urn:microsoft.com/office/officeart/2008/layout/VerticalCurvedList"/>
    <dgm:cxn modelId="{71BD3D11-C911-47B7-971A-0226AFA845F2}" type="presParOf" srcId="{40512F76-046B-4BCA-B429-FB7EE032E770}" destId="{51812BE5-72E3-45F3-90D1-EC4EAE4457AE}" srcOrd="10" destOrd="0" presId="urn:microsoft.com/office/officeart/2008/layout/VerticalCurvedList"/>
    <dgm:cxn modelId="{73BAE96C-9A9F-4359-AA2D-791EE3ACC6DD}" type="presParOf" srcId="{51812BE5-72E3-45F3-90D1-EC4EAE4457AE}" destId="{0E28B287-840C-481B-A398-E2CE65CF7A4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C4F34-AB7F-48E2-8221-A765552D4F09}">
      <dsp:nvSpPr>
        <dsp:cNvPr id="0" name=""/>
        <dsp:cNvSpPr/>
      </dsp:nvSpPr>
      <dsp:spPr>
        <a:xfrm>
          <a:off x="5357" y="2094273"/>
          <a:ext cx="1660921" cy="1230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FF0000"/>
              </a:solidFill>
            </a:rPr>
            <a:t>Identifies</a:t>
          </a:r>
          <a:r>
            <a:rPr lang="en-US" sz="1800" kern="1200" dirty="0"/>
            <a:t> OCI Requirements (Proposal or Award)</a:t>
          </a:r>
        </a:p>
      </dsp:txBody>
      <dsp:txXfrm>
        <a:off x="41386" y="2130302"/>
        <a:ext cx="1588863" cy="1158062"/>
      </dsp:txXfrm>
    </dsp:sp>
    <dsp:sp modelId="{F5C1BD9A-64FA-4C90-ADFD-8B2DA18C788A}">
      <dsp:nvSpPr>
        <dsp:cNvPr id="0" name=""/>
        <dsp:cNvSpPr/>
      </dsp:nvSpPr>
      <dsp:spPr>
        <a:xfrm rot="35806">
          <a:off x="1825896" y="2515454"/>
          <a:ext cx="338425" cy="411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1825899" y="2597307"/>
        <a:ext cx="236898" cy="247144"/>
      </dsp:txXfrm>
    </dsp:sp>
    <dsp:sp modelId="{BF318D80-E41D-41B3-9C23-D7124E4CBE39}">
      <dsp:nvSpPr>
        <dsp:cNvPr id="0" name=""/>
        <dsp:cNvSpPr/>
      </dsp:nvSpPr>
      <dsp:spPr>
        <a:xfrm>
          <a:off x="2304784" y="2118223"/>
          <a:ext cx="1660921" cy="1230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FF0000"/>
              </a:solidFill>
            </a:rPr>
            <a:t>Notifies</a:t>
          </a:r>
          <a:r>
            <a:rPr lang="en-US" sz="1800" kern="1200" dirty="0"/>
            <a:t> COI Office of Requirements </a:t>
          </a:r>
        </a:p>
      </dsp:txBody>
      <dsp:txXfrm>
        <a:off x="2340813" y="2154252"/>
        <a:ext cx="1588863" cy="1158062"/>
      </dsp:txXfrm>
    </dsp:sp>
    <dsp:sp modelId="{BB00AA97-059D-48BA-93B4-F2971B8134CD}">
      <dsp:nvSpPr>
        <dsp:cNvPr id="0" name=""/>
        <dsp:cNvSpPr/>
      </dsp:nvSpPr>
      <dsp:spPr>
        <a:xfrm rot="21564982">
          <a:off x="4138255" y="2515248"/>
          <a:ext cx="365842" cy="411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4138258" y="2598189"/>
        <a:ext cx="256089" cy="247144"/>
      </dsp:txXfrm>
    </dsp:sp>
    <dsp:sp modelId="{A5F256B5-4F98-47AF-8A90-79ECC3BFCCF6}">
      <dsp:nvSpPr>
        <dsp:cNvPr id="0" name=""/>
        <dsp:cNvSpPr/>
      </dsp:nvSpPr>
      <dsp:spPr>
        <a:xfrm>
          <a:off x="4655939" y="2094273"/>
          <a:ext cx="1660921" cy="1230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Conducts </a:t>
          </a:r>
          <a:r>
            <a:rPr lang="en-US" sz="1800" kern="1200" dirty="0">
              <a:solidFill>
                <a:srgbClr val="FF0000"/>
              </a:solidFill>
            </a:rPr>
            <a:t>Review</a:t>
          </a:r>
        </a:p>
      </dsp:txBody>
      <dsp:txXfrm>
        <a:off x="4691968" y="2130302"/>
        <a:ext cx="1588863" cy="1158062"/>
      </dsp:txXfrm>
    </dsp:sp>
    <dsp:sp modelId="{7A021E9E-CBED-434E-9146-FBC78233797A}">
      <dsp:nvSpPr>
        <dsp:cNvPr id="0" name=""/>
        <dsp:cNvSpPr/>
      </dsp:nvSpPr>
      <dsp:spPr>
        <a:xfrm>
          <a:off x="6482953" y="2503379"/>
          <a:ext cx="352115" cy="411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6482953" y="2585761"/>
        <a:ext cx="246481" cy="247144"/>
      </dsp:txXfrm>
    </dsp:sp>
    <dsp:sp modelId="{A4B0AF96-DF9C-4E24-8774-621423FF36D8}">
      <dsp:nvSpPr>
        <dsp:cNvPr id="0" name=""/>
        <dsp:cNvSpPr/>
      </dsp:nvSpPr>
      <dsp:spPr>
        <a:xfrm>
          <a:off x="6981229" y="2094273"/>
          <a:ext cx="1660921" cy="1230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Provides </a:t>
          </a:r>
          <a:r>
            <a:rPr lang="en-US" sz="1800" kern="1200" dirty="0">
              <a:solidFill>
                <a:srgbClr val="FF0000"/>
              </a:solidFill>
            </a:rPr>
            <a:t>Response</a:t>
          </a:r>
        </a:p>
      </dsp:txBody>
      <dsp:txXfrm>
        <a:off x="7017258" y="2130302"/>
        <a:ext cx="1588863" cy="1158062"/>
      </dsp:txXfrm>
    </dsp:sp>
    <dsp:sp modelId="{B992732A-4BD1-4B6B-8640-FD35EF34E93C}">
      <dsp:nvSpPr>
        <dsp:cNvPr id="0" name=""/>
        <dsp:cNvSpPr/>
      </dsp:nvSpPr>
      <dsp:spPr>
        <a:xfrm>
          <a:off x="8808243" y="2503379"/>
          <a:ext cx="352115" cy="411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8808243" y="2585761"/>
        <a:ext cx="246481" cy="247144"/>
      </dsp:txXfrm>
    </dsp:sp>
    <dsp:sp modelId="{E0BB6ED4-9E7A-4EC1-81AB-55FAB762799B}">
      <dsp:nvSpPr>
        <dsp:cNvPr id="0" name=""/>
        <dsp:cNvSpPr/>
      </dsp:nvSpPr>
      <dsp:spPr>
        <a:xfrm>
          <a:off x="9306520" y="2094273"/>
          <a:ext cx="1660921" cy="1230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FF0000"/>
              </a:solidFill>
            </a:rPr>
            <a:t>Submits</a:t>
          </a:r>
          <a:r>
            <a:rPr lang="en-US" sz="1800" kern="1200" dirty="0"/>
            <a:t> proposal or </a:t>
          </a:r>
          <a:r>
            <a:rPr lang="en-US" sz="1800" kern="1200" dirty="0">
              <a:solidFill>
                <a:srgbClr val="FF0000"/>
              </a:solidFill>
            </a:rPr>
            <a:t>negotiates</a:t>
          </a:r>
          <a:r>
            <a:rPr lang="en-US" sz="1800" kern="1200" dirty="0"/>
            <a:t> award</a:t>
          </a:r>
        </a:p>
      </dsp:txBody>
      <dsp:txXfrm>
        <a:off x="9342549" y="2130302"/>
        <a:ext cx="1588863" cy="11580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3C907-33FD-4C3D-BFE2-47429E4D137A}">
      <dsp:nvSpPr>
        <dsp:cNvPr id="0" name=""/>
        <dsp:cNvSpPr/>
      </dsp:nvSpPr>
      <dsp:spPr>
        <a:xfrm>
          <a:off x="-4479387" y="-686932"/>
          <a:ext cx="5336265" cy="5336265"/>
        </a:xfrm>
        <a:prstGeom prst="blockArc">
          <a:avLst>
            <a:gd name="adj1" fmla="val 18900000"/>
            <a:gd name="adj2" fmla="val 2700000"/>
            <a:gd name="adj3" fmla="val 405"/>
          </a:avLst>
        </a:prstGeom>
        <a:noFill/>
        <a:ln w="25400" cap="flat" cmpd="sng" algn="ctr">
          <a:solidFill>
            <a:srgbClr val="629DD1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123A1A-283E-4141-9950-BB4769B2A1F7}">
      <dsp:nvSpPr>
        <dsp:cNvPr id="0" name=""/>
        <dsp:cNvSpPr/>
      </dsp:nvSpPr>
      <dsp:spPr>
        <a:xfrm>
          <a:off x="358126" y="247570"/>
          <a:ext cx="5438668" cy="495458"/>
        </a:xfrm>
        <a:prstGeom prst="rect">
          <a:avLst/>
        </a:prstGeom>
        <a:solidFill>
          <a:srgbClr val="629DD1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270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Be familiar with the types of COI</a:t>
          </a:r>
        </a:p>
      </dsp:txBody>
      <dsp:txXfrm>
        <a:off x="358126" y="247570"/>
        <a:ext cx="5438668" cy="495458"/>
      </dsp:txXfrm>
    </dsp:sp>
    <dsp:sp modelId="{EB060669-6594-443F-821B-3CC952A8B7AC}">
      <dsp:nvSpPr>
        <dsp:cNvPr id="0" name=""/>
        <dsp:cNvSpPr/>
      </dsp:nvSpPr>
      <dsp:spPr>
        <a:xfrm>
          <a:off x="65488" y="185638"/>
          <a:ext cx="619323" cy="619323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629DD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7D85B6-7C82-4806-8FDB-E7070BA8DA7E}">
      <dsp:nvSpPr>
        <dsp:cNvPr id="0" name=""/>
        <dsp:cNvSpPr/>
      </dsp:nvSpPr>
      <dsp:spPr>
        <a:xfrm>
          <a:off x="730180" y="982216"/>
          <a:ext cx="5083637" cy="5120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27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Stakeholder education &amp; involvement is KEY</a:t>
          </a:r>
        </a:p>
      </dsp:txBody>
      <dsp:txXfrm>
        <a:off x="730180" y="982216"/>
        <a:ext cx="5083637" cy="512066"/>
      </dsp:txXfrm>
    </dsp:sp>
    <dsp:sp modelId="{B46B5DB2-46B9-4EB9-B4A8-619C95F8799A}">
      <dsp:nvSpPr>
        <dsp:cNvPr id="0" name=""/>
        <dsp:cNvSpPr/>
      </dsp:nvSpPr>
      <dsp:spPr>
        <a:xfrm>
          <a:off x="420519" y="928588"/>
          <a:ext cx="619323" cy="6193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875434-2902-4C2A-BA92-A3E9DA94A43D}">
      <dsp:nvSpPr>
        <dsp:cNvPr id="0" name=""/>
        <dsp:cNvSpPr/>
      </dsp:nvSpPr>
      <dsp:spPr>
        <a:xfrm>
          <a:off x="839146" y="1569719"/>
          <a:ext cx="4974671" cy="822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27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Good Proposal Prep (including subs)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=  Successful OCI Review</a:t>
          </a:r>
        </a:p>
      </dsp:txBody>
      <dsp:txXfrm>
        <a:off x="839146" y="1569719"/>
        <a:ext cx="4974671" cy="822961"/>
      </dsp:txXfrm>
    </dsp:sp>
    <dsp:sp modelId="{77C11875-418C-4058-B850-88B3667BBA10}">
      <dsp:nvSpPr>
        <dsp:cNvPr id="0" name=""/>
        <dsp:cNvSpPr/>
      </dsp:nvSpPr>
      <dsp:spPr>
        <a:xfrm>
          <a:off x="529485" y="1671538"/>
          <a:ext cx="619323" cy="6193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210AD3-A429-41E4-864A-F22194D63A58}">
      <dsp:nvSpPr>
        <dsp:cNvPr id="0" name=""/>
        <dsp:cNvSpPr/>
      </dsp:nvSpPr>
      <dsp:spPr>
        <a:xfrm>
          <a:off x="730180" y="2476420"/>
          <a:ext cx="5083637" cy="495458"/>
        </a:xfrm>
        <a:prstGeom prst="rect">
          <a:avLst/>
        </a:prstGeom>
        <a:solidFill>
          <a:srgbClr val="629DD1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27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Easier with practice</a:t>
          </a:r>
        </a:p>
      </dsp:txBody>
      <dsp:txXfrm>
        <a:off x="730180" y="2476420"/>
        <a:ext cx="5083637" cy="495458"/>
      </dsp:txXfrm>
    </dsp:sp>
    <dsp:sp modelId="{13354290-A606-48B8-8BA5-F9BD35E77775}">
      <dsp:nvSpPr>
        <dsp:cNvPr id="0" name=""/>
        <dsp:cNvSpPr/>
      </dsp:nvSpPr>
      <dsp:spPr>
        <a:xfrm>
          <a:off x="420519" y="2414488"/>
          <a:ext cx="619323" cy="619323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629DD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A39E37-99AF-4E1F-A099-D250E4F0F0E5}">
      <dsp:nvSpPr>
        <dsp:cNvPr id="0" name=""/>
        <dsp:cNvSpPr/>
      </dsp:nvSpPr>
      <dsp:spPr>
        <a:xfrm>
          <a:off x="375149" y="3219370"/>
          <a:ext cx="5438668" cy="4954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27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Welcome to the COI network!</a:t>
          </a:r>
        </a:p>
      </dsp:txBody>
      <dsp:txXfrm>
        <a:off x="375149" y="3219370"/>
        <a:ext cx="5438668" cy="495458"/>
      </dsp:txXfrm>
    </dsp:sp>
    <dsp:sp modelId="{0E28B287-840C-481B-A398-E2CE65CF7A4B}">
      <dsp:nvSpPr>
        <dsp:cNvPr id="0" name=""/>
        <dsp:cNvSpPr/>
      </dsp:nvSpPr>
      <dsp:spPr>
        <a:xfrm>
          <a:off x="65488" y="3157438"/>
          <a:ext cx="619323" cy="6193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908E1-3D58-4081-8AC9-F01F01E3E17E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2CBE0-A8FF-43D6-8C26-CDA4FFE2C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16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220F8-955A-454E-A896-679FC6D69D2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65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09823"/>
            <a:ext cx="10363200" cy="200014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737"/>
            <a:ext cx="12192000" cy="120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06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349" y="292499"/>
            <a:ext cx="9452451" cy="917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59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1901349" y="168673"/>
            <a:ext cx="9452451" cy="1177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400" dirty="0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901349" y="292498"/>
            <a:ext cx="9452451" cy="926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14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1901349" y="168673"/>
            <a:ext cx="9452451" cy="1177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400" dirty="0">
              <a:solidFill>
                <a:prstClr val="white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901349" y="292498"/>
            <a:ext cx="9452451" cy="9380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50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1901349" y="168673"/>
            <a:ext cx="9452451" cy="1177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400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01349" y="292498"/>
            <a:ext cx="9452451" cy="9380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941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562985"/>
            <a:ext cx="6172200" cy="42980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562986"/>
            <a:ext cx="3932237" cy="43060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901349" y="292498"/>
            <a:ext cx="9452451" cy="9380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0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577533"/>
            <a:ext cx="6172200" cy="42835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577533"/>
            <a:ext cx="3932237" cy="429145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01349" y="292498"/>
            <a:ext cx="9452451" cy="93809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368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1349" y="292498"/>
            <a:ext cx="9452451" cy="946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6/17/2019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5" y="156230"/>
            <a:ext cx="1609315" cy="12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902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5388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BF3C1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FCAC3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528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BF2E1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stanford.box.com/s/g3ayvmf4k16nl4pw7gq2aw8bgh283sn7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2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29.sv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Conflict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620983"/>
            <a:ext cx="7886700" cy="48109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b="1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b="1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FDP TRAINING FOR [YOUR ORGANIZATION]:</a:t>
            </a:r>
          </a:p>
          <a:p>
            <a:pPr marL="0" indent="0" algn="ctr">
              <a:buNone/>
            </a:pP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Organizational Conflict of Interest </a:t>
            </a:r>
          </a:p>
          <a:p>
            <a:pPr marL="0" indent="0" algn="ctr">
              <a:buNone/>
            </a:pPr>
            <a:endParaRPr lang="en-US" b="1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b="1" i="1" dirty="0">
                <a:solidFill>
                  <a:schemeClr val="tx1"/>
                </a:solidFill>
              </a:rPr>
              <a:t>May 21, 2019</a:t>
            </a:r>
          </a:p>
          <a:p>
            <a:pPr marL="0" indent="0" algn="ctr">
              <a:buNone/>
            </a:pPr>
            <a:r>
              <a:rPr lang="en-US" sz="2000" b="1" i="1" dirty="0">
                <a:solidFill>
                  <a:schemeClr val="tx1"/>
                </a:solidFill>
              </a:rPr>
              <a:t>From the Organizational Conflicts of Interest Working Group</a:t>
            </a:r>
          </a:p>
        </p:txBody>
      </p:sp>
    </p:spTree>
    <p:extLst>
      <p:ext uri="{BB962C8B-B14F-4D97-AF65-F5344CB8AC3E}">
        <p14:creationId xmlns:p14="http://schemas.microsoft.com/office/powerpoint/2010/main" val="1278739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Fair?</a:t>
            </a:r>
          </a:p>
        </p:txBody>
      </p:sp>
      <p:pic>
        <p:nvPicPr>
          <p:cNvPr id="4" name="Content Placeholder 26" descr="Man">
            <a:extLst>
              <a:ext uri="{FF2B5EF4-FFF2-40B4-BE49-F238E27FC236}">
                <a16:creationId xmlns:a16="http://schemas.microsoft.com/office/drawing/2014/main" id="{11C9D5EF-2929-44B3-A035-1B3C9EB1EE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3294708"/>
            <a:ext cx="914407" cy="914407"/>
          </a:xfrm>
        </p:spPr>
      </p:pic>
      <p:pic>
        <p:nvPicPr>
          <p:cNvPr id="5" name="Content Placeholder 26" descr="Man">
            <a:extLst>
              <a:ext uri="{FF2B5EF4-FFF2-40B4-BE49-F238E27FC236}">
                <a16:creationId xmlns:a16="http://schemas.microsoft.com/office/drawing/2014/main" id="{11C9D5EF-2929-44B3-A035-1B3C9EB1EE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1886744"/>
            <a:ext cx="914400" cy="914400"/>
          </a:xfrm>
          <a:prstGeom prst="rect">
            <a:avLst/>
          </a:prstGeom>
        </p:spPr>
      </p:pic>
      <p:pic>
        <p:nvPicPr>
          <p:cNvPr id="6" name="Graphic 28" descr="Woman">
            <a:extLst>
              <a:ext uri="{FF2B5EF4-FFF2-40B4-BE49-F238E27FC236}">
                <a16:creationId xmlns:a16="http://schemas.microsoft.com/office/drawing/2014/main" id="{7A0E73B9-A959-4B78-817B-34E0ED4A79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1000" y="4702679"/>
            <a:ext cx="914400" cy="914400"/>
          </a:xfrm>
          <a:prstGeom prst="rect">
            <a:avLst/>
          </a:prstGeom>
        </p:spPr>
      </p:pic>
      <p:sp>
        <p:nvSpPr>
          <p:cNvPr id="8" name="Wave 7"/>
          <p:cNvSpPr/>
          <p:nvPr/>
        </p:nvSpPr>
        <p:spPr>
          <a:xfrm>
            <a:off x="8321040" y="2942705"/>
            <a:ext cx="2643447" cy="168748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68" descr="Microscope">
            <a:extLst>
              <a:ext uri="{FF2B5EF4-FFF2-40B4-BE49-F238E27FC236}">
                <a16:creationId xmlns:a16="http://schemas.microsoft.com/office/drawing/2014/main" id="{5D3B5DB8-AB37-4E96-9CA5-20CB7EE3B7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99766" y="3426938"/>
            <a:ext cx="914400" cy="914400"/>
          </a:xfrm>
          <a:prstGeom prst="rect">
            <a:avLst/>
          </a:prstGeom>
        </p:spPr>
      </p:pic>
      <p:pic>
        <p:nvPicPr>
          <p:cNvPr id="10" name="Graphic 64" descr="Money">
            <a:extLst>
              <a:ext uri="{FF2B5EF4-FFF2-40B4-BE49-F238E27FC236}">
                <a16:creationId xmlns:a16="http://schemas.microsoft.com/office/drawing/2014/main" id="{08BECF4D-D0C1-4B7E-AA7C-D348E0D7FE5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28363" y="3178586"/>
            <a:ext cx="914400" cy="914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31234" y="2343944"/>
            <a:ext cx="1140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95400" y="3786447"/>
            <a:ext cx="91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Bill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95400" y="5159879"/>
            <a:ext cx="1372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Jane</a:t>
            </a:r>
          </a:p>
        </p:txBody>
      </p:sp>
      <p:sp>
        <p:nvSpPr>
          <p:cNvPr id="14" name="Block Arc 13"/>
          <p:cNvSpPr/>
          <p:nvPr/>
        </p:nvSpPr>
        <p:spPr>
          <a:xfrm>
            <a:off x="1981892" y="2133718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Block Arc 14"/>
          <p:cNvSpPr/>
          <p:nvPr/>
        </p:nvSpPr>
        <p:spPr>
          <a:xfrm>
            <a:off x="1981892" y="3487129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Block Arc 15"/>
          <p:cNvSpPr/>
          <p:nvPr/>
        </p:nvSpPr>
        <p:spPr>
          <a:xfrm>
            <a:off x="1981892" y="4907037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7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30027" y="1886744"/>
            <a:ext cx="544445" cy="544445"/>
          </a:xfrm>
          <a:prstGeom prst="rect">
            <a:avLst/>
          </a:prstGeom>
        </p:spPr>
      </p:pic>
      <p:pic>
        <p:nvPicPr>
          <p:cNvPr id="18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30027" y="3207466"/>
            <a:ext cx="544445" cy="544445"/>
          </a:xfrm>
          <a:prstGeom prst="rect">
            <a:avLst/>
          </a:prstGeom>
        </p:spPr>
      </p:pic>
      <p:pic>
        <p:nvPicPr>
          <p:cNvPr id="19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182426" y="4702679"/>
            <a:ext cx="544445" cy="544445"/>
          </a:xfrm>
          <a:prstGeom prst="rect">
            <a:avLst/>
          </a:prstGeom>
        </p:spPr>
      </p:pic>
      <p:pic>
        <p:nvPicPr>
          <p:cNvPr id="20" name="Graphic 28" descr="Woman">
            <a:extLst>
              <a:ext uri="{FF2B5EF4-FFF2-40B4-BE49-F238E27FC236}">
                <a16:creationId xmlns:a16="http://schemas.microsoft.com/office/drawing/2014/main" id="{7A0E73B9-A959-4B78-817B-34E0ED4A79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33174" y="3491009"/>
            <a:ext cx="914400" cy="914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70706" y="3920513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Sally</a:t>
            </a:r>
          </a:p>
        </p:txBody>
      </p:sp>
      <p:sp>
        <p:nvSpPr>
          <p:cNvPr id="21" name="Block Arc 20"/>
          <p:cNvSpPr/>
          <p:nvPr/>
        </p:nvSpPr>
        <p:spPr>
          <a:xfrm>
            <a:off x="5840416" y="3698910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2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912084" y="3406096"/>
            <a:ext cx="544445" cy="54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594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Fair?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26035" y="2230429"/>
            <a:ext cx="6068291" cy="3674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942667" y="4438422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Sally</a:t>
            </a:r>
          </a:p>
        </p:txBody>
      </p:sp>
      <p:pic>
        <p:nvPicPr>
          <p:cNvPr id="24" name="Graphic 30" descr="Robber">
            <a:extLst>
              <a:ext uri="{FF2B5EF4-FFF2-40B4-BE49-F238E27FC236}">
                <a16:creationId xmlns:a16="http://schemas.microsoft.com/office/drawing/2014/main" id="{2DF620F9-7948-4471-B26D-83F2FFCAA0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77695" y="3153141"/>
            <a:ext cx="1964972" cy="201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3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did you feel when you found out that Sally had insider information or an unfair advantage with respect to the funding opportunity?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(a) My proposal preparation was a waste of time</a:t>
            </a:r>
          </a:p>
          <a:p>
            <a:pPr marL="0" indent="0">
              <a:buNone/>
            </a:pPr>
            <a:r>
              <a:rPr lang="en-US" dirty="0"/>
              <a:t>(b) Those things happen … </a:t>
            </a:r>
          </a:p>
          <a:p>
            <a:pPr marL="0" indent="0">
              <a:buNone/>
            </a:pPr>
            <a:r>
              <a:rPr lang="en-US" dirty="0"/>
              <a:t>(c) Who do I complain to?</a:t>
            </a:r>
          </a:p>
          <a:p>
            <a:pPr marL="0" indent="0">
              <a:buNone/>
            </a:pPr>
            <a:r>
              <a:rPr lang="en-US" dirty="0"/>
              <a:t>(d) 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64061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Organizational COI (OCI)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375" y="1620983"/>
            <a:ext cx="10124388" cy="48109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b="1" u="sng" dirty="0">
                <a:solidFill>
                  <a:srgbClr val="C00000"/>
                </a:solidFill>
              </a:rPr>
              <a:t>When does an OCI come into play?</a:t>
            </a:r>
          </a:p>
          <a:p>
            <a:pPr marL="0" lvl="0" indent="0">
              <a:buNone/>
            </a:pPr>
            <a:r>
              <a:rPr lang="en-US" sz="3600" dirty="0"/>
              <a:t>Two most common:</a:t>
            </a:r>
          </a:p>
          <a:p>
            <a:pPr lvl="0"/>
            <a:r>
              <a:rPr lang="en-US" sz="3600" dirty="0"/>
              <a:t>FAR 9.5 for contracts if included by agency (some non-federal entities also expressly incorporate FAR 9.5)</a:t>
            </a:r>
          </a:p>
          <a:p>
            <a:pPr lvl="0"/>
            <a:r>
              <a:rPr lang="en-US" sz="3600" dirty="0"/>
              <a:t>Uniform Guidance  200.318(c)(2) (July 2018)</a:t>
            </a:r>
          </a:p>
          <a:p>
            <a:pPr marL="0" lvl="0" indent="0">
              <a:buNone/>
            </a:pPr>
            <a:endParaRPr lang="en-US" sz="3000" dirty="0"/>
          </a:p>
          <a:p>
            <a:pPr marL="0" lvl="0" indent="0">
              <a:buNone/>
            </a:pPr>
            <a:r>
              <a:rPr lang="en-US" sz="3000" dirty="0"/>
              <a:t>Others:</a:t>
            </a:r>
          </a:p>
          <a:p>
            <a:pPr lvl="0"/>
            <a:r>
              <a:rPr lang="en-US" sz="3000" dirty="0"/>
              <a:t>Federal Agencies upon inclusion in grants and contracts RFP or awards</a:t>
            </a:r>
          </a:p>
          <a:p>
            <a:r>
              <a:rPr lang="en-US" sz="3000" dirty="0"/>
              <a:t>Private agencies or foundations requirements for proposals, grants, contracts</a:t>
            </a:r>
          </a:p>
        </p:txBody>
      </p:sp>
    </p:spTree>
    <p:extLst>
      <p:ext uri="{BB962C8B-B14F-4D97-AF65-F5344CB8AC3E}">
        <p14:creationId xmlns:p14="http://schemas.microsoft.com/office/powerpoint/2010/main" val="2604444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FAR 9.5 </a:t>
            </a:r>
            <a:r>
              <a:rPr lang="en-US" b="1" i="1" dirty="0">
                <a:solidFill>
                  <a:srgbClr val="FFFF00"/>
                </a:solidFill>
              </a:rPr>
              <a:t>Red Flag Contracts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375" y="1620983"/>
            <a:ext cx="10124388" cy="4810991"/>
          </a:xfrm>
        </p:spPr>
        <p:txBody>
          <a:bodyPr>
            <a:normAutofit/>
          </a:bodyPr>
          <a:lstStyle/>
          <a:p>
            <a:r>
              <a:rPr lang="en-US" sz="3600" dirty="0"/>
              <a:t>Management support or consulting services</a:t>
            </a:r>
          </a:p>
          <a:p>
            <a:r>
              <a:rPr lang="en-US" sz="3600" dirty="0"/>
              <a:t>Supporting and furnishing systems</a:t>
            </a:r>
          </a:p>
          <a:p>
            <a:r>
              <a:rPr lang="en-US" sz="3600" dirty="0"/>
              <a:t>Technical evaluation services</a:t>
            </a:r>
          </a:p>
          <a:p>
            <a:r>
              <a:rPr lang="en-US" sz="3600" dirty="0"/>
              <a:t>Preparing specifications or requirements</a:t>
            </a:r>
          </a:p>
          <a:p>
            <a:r>
              <a:rPr lang="en-US" sz="3600" dirty="0"/>
              <a:t>Systems engineering and technical advice</a:t>
            </a:r>
          </a:p>
          <a:p>
            <a:r>
              <a:rPr lang="en-US" sz="3600" dirty="0"/>
              <a:t>Making product recommendations</a:t>
            </a:r>
          </a:p>
          <a:p>
            <a:r>
              <a:rPr lang="en-US" sz="3600" dirty="0"/>
              <a:t>Systems integration</a:t>
            </a:r>
          </a:p>
        </p:txBody>
      </p:sp>
      <p:sp>
        <p:nvSpPr>
          <p:cNvPr id="4" name="Wave 3">
            <a:extLst>
              <a:ext uri="{FF2B5EF4-FFF2-40B4-BE49-F238E27FC236}">
                <a16:creationId xmlns:a16="http://schemas.microsoft.com/office/drawing/2014/main" id="{31023B10-F4D4-4A4C-BF16-411F0B72FF2E}"/>
              </a:ext>
            </a:extLst>
          </p:cNvPr>
          <p:cNvSpPr/>
          <p:nvPr/>
        </p:nvSpPr>
        <p:spPr>
          <a:xfrm>
            <a:off x="9690652" y="2345635"/>
            <a:ext cx="1113182" cy="705678"/>
          </a:xfrm>
          <a:prstGeom prst="wav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8E82B8-12F8-46DD-8746-9E76D893B5C8}"/>
              </a:ext>
            </a:extLst>
          </p:cNvPr>
          <p:cNvCxnSpPr>
            <a:cxnSpLocks/>
          </p:cNvCxnSpPr>
          <p:nvPr/>
        </p:nvCxnSpPr>
        <p:spPr>
          <a:xfrm>
            <a:off x="9690652" y="2246244"/>
            <a:ext cx="0" cy="1780234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1549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OCI principles covered by FAR 9.5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534" y="1620983"/>
            <a:ext cx="10275217" cy="481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Three categories</a:t>
            </a:r>
          </a:p>
          <a:p>
            <a:pPr marL="0" indent="0">
              <a:buNone/>
            </a:pPr>
            <a:r>
              <a:rPr lang="en-US" sz="5400" dirty="0"/>
              <a:t>• Biased ground rules</a:t>
            </a:r>
          </a:p>
          <a:p>
            <a:pPr marL="0" indent="0">
              <a:buNone/>
            </a:pPr>
            <a:r>
              <a:rPr lang="en-US" sz="5400" dirty="0"/>
              <a:t>• Impaired objectivity</a:t>
            </a:r>
          </a:p>
          <a:p>
            <a:pPr marL="0" indent="0">
              <a:buNone/>
            </a:pPr>
            <a:r>
              <a:rPr lang="en-US" sz="5400" dirty="0"/>
              <a:t>• Unequal access to information</a:t>
            </a:r>
          </a:p>
        </p:txBody>
      </p:sp>
    </p:spTree>
    <p:extLst>
      <p:ext uri="{BB962C8B-B14F-4D97-AF65-F5344CB8AC3E}">
        <p14:creationId xmlns:p14="http://schemas.microsoft.com/office/powerpoint/2010/main" val="2076241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FAR – Biased Ground Rules </a:t>
            </a:r>
            <a:r>
              <a:rPr lang="en-US" b="1" dirty="0"/>
              <a:t>(FAR 9.505-2)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534" y="1620983"/>
            <a:ext cx="10275217" cy="481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“[A contractor], as part of its performance of a government contract, has in some sense set the ground rules for another government contract by, for example, writing the statement of work or the specifications.” </a:t>
            </a:r>
            <a:r>
              <a:rPr lang="en-US" sz="4000" i="1" dirty="0"/>
              <a:t>Aetna Gov’t Health Plans, Inc.; Foundation Health Fed. Servs., Inc</a:t>
            </a:r>
            <a:r>
              <a:rPr lang="en-US" sz="4000" dirty="0"/>
              <a:t>., B-254397, </a:t>
            </a:r>
            <a:r>
              <a:rPr lang="en-US" sz="4000" i="1" dirty="0"/>
              <a:t>et al</a:t>
            </a:r>
            <a:r>
              <a:rPr lang="en-US" sz="4000" dirty="0"/>
              <a:t>., July 27, 1995, 95-2 CPD ¶ 129</a:t>
            </a:r>
          </a:p>
        </p:txBody>
      </p:sp>
    </p:spTree>
    <p:extLst>
      <p:ext uri="{BB962C8B-B14F-4D97-AF65-F5344CB8AC3E}">
        <p14:creationId xmlns:p14="http://schemas.microsoft.com/office/powerpoint/2010/main" val="487135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Impaired objectivity (FAR 9.505-3)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534" y="1620983"/>
            <a:ext cx="10275217" cy="48109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/>
              <a:t>• If a contractor is in the position of evaluating its own performance or products, or the performance or products of a competitor </a:t>
            </a:r>
          </a:p>
          <a:p>
            <a:pPr marL="0" indent="0">
              <a:buNone/>
            </a:pPr>
            <a:r>
              <a:rPr lang="en-US" sz="3200" dirty="0"/>
              <a:t>• Making decisions based on contractor’s commercial or policy interests, rather than best interests of government</a:t>
            </a:r>
          </a:p>
          <a:p>
            <a:pPr marL="0" indent="0">
              <a:buNone/>
            </a:pPr>
            <a:r>
              <a:rPr lang="en-US" sz="3200" dirty="0"/>
              <a:t>• Contractor’s ability to “render impartial advice to the government will be undermined, or impaired, by its relationship to the product or services being evaluated . . . .”</a:t>
            </a:r>
          </a:p>
          <a:p>
            <a:pPr marL="0" indent="0">
              <a:buNone/>
            </a:pPr>
            <a:endParaRPr lang="en-US" sz="3200" i="1" dirty="0"/>
          </a:p>
          <a:p>
            <a:pPr marL="0" indent="0">
              <a:buNone/>
            </a:pPr>
            <a:r>
              <a:rPr lang="en-US" sz="3200" i="1" dirty="0"/>
              <a:t>Overlook Sys. Techs., Inc., </a:t>
            </a:r>
            <a:r>
              <a:rPr lang="en-US" sz="3200" dirty="0"/>
              <a:t>B-</a:t>
            </a:r>
            <a:r>
              <a:rPr lang="da-DK" sz="3200" dirty="0"/>
              <a:t>298099.4, </a:t>
            </a:r>
            <a:r>
              <a:rPr lang="da-DK" sz="3200" i="1" dirty="0"/>
              <a:t>et al</a:t>
            </a:r>
            <a:r>
              <a:rPr lang="da-DK" sz="3200" dirty="0"/>
              <a:t>., Nov. 28, 2006, 2006 CPD ¶ 185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0718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Unequal access to information (FAR 9.505-4)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534" y="1620983"/>
            <a:ext cx="10275217" cy="48109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 firm gains access to nonpublic information through the performance of one federal contract that is competitively useful in obtaining a separate federal contract:</a:t>
            </a:r>
          </a:p>
          <a:p>
            <a:pPr marL="514350" indent="-514350">
              <a:buAutoNum type="arabicPeriod"/>
            </a:pPr>
            <a:r>
              <a:rPr lang="en-US" dirty="0"/>
              <a:t>Competitor’s proprietary information from Source Selection, or</a:t>
            </a:r>
          </a:p>
          <a:p>
            <a:pPr marL="514350" indent="-514350">
              <a:buAutoNum type="arabicPeriod"/>
            </a:pPr>
            <a:r>
              <a:rPr lang="en-US" dirty="0"/>
              <a:t>Government’s confidential information (possibly from 	another contract)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(Must have a direct government connection to be an unequal access to information; does not include getting access to information from a non-government, third party source.)</a:t>
            </a:r>
          </a:p>
        </p:txBody>
      </p:sp>
    </p:spTree>
    <p:extLst>
      <p:ext uri="{BB962C8B-B14F-4D97-AF65-F5344CB8AC3E}">
        <p14:creationId xmlns:p14="http://schemas.microsoft.com/office/powerpoint/2010/main" val="3088827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Uniform Guidance  200.318(c)(2) (July 2018)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534" y="1620983"/>
            <a:ext cx="10275217" cy="48109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i="1" dirty="0"/>
              <a:t>“Parent/subsidiary procurement COI”:  </a:t>
            </a:r>
            <a:r>
              <a:rPr lang="en-US" sz="3200" dirty="0"/>
              <a:t>If the non-Federal entity has a parent, affiliate, or subsidiary organization that is not a state, local government, or Indian tribe, the non-Federal entity must also maintain written standards of conduct covering organizational conflicts of interest. Organizational conflicts of interest means that because of relationships with a parent company, affiliate, or subsidiary organization, the non-Federal entity is unable or appears to be unable to be impartial in conducting a procurement action involving a related organization.</a:t>
            </a:r>
          </a:p>
        </p:txBody>
      </p:sp>
    </p:spTree>
    <p:extLst>
      <p:ext uri="{BB962C8B-B14F-4D97-AF65-F5344CB8AC3E}">
        <p14:creationId xmlns:p14="http://schemas.microsoft.com/office/powerpoint/2010/main" val="3877185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Organizational Conflict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567" y="1620983"/>
            <a:ext cx="10259736" cy="481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>
                <a:solidFill>
                  <a:schemeClr val="tx1"/>
                </a:solidFill>
              </a:rPr>
              <a:t>OCI WORKING GROUP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Mary Lee, Stanford University; Joy Bryde, Univ. North Carolina - Chapel Hill,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Kristy Hall, University of Virginia and Zack Byrnes, University of Pittsburgh.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Working Group participants:  University of California, Northeastern University, Vanderbilt University, University of Tennessee, Columbia University, State University of New York, Colorado State University.  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958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often do you see OCI Requirements in funding announcements?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LcParenBoth"/>
            </a:pPr>
            <a:r>
              <a:rPr lang="en-US" dirty="0"/>
              <a:t>Very Often</a:t>
            </a:r>
          </a:p>
          <a:p>
            <a:pPr marL="514350" indent="-514350">
              <a:buAutoNum type="alphaLcParenBoth"/>
            </a:pPr>
            <a:r>
              <a:rPr lang="en-US" dirty="0"/>
              <a:t>Somewhat Often</a:t>
            </a:r>
          </a:p>
          <a:p>
            <a:pPr marL="514350" indent="-514350">
              <a:buAutoNum type="alphaLcParenBoth"/>
            </a:pPr>
            <a:r>
              <a:rPr lang="en-US" dirty="0"/>
              <a:t>Hardly Ever</a:t>
            </a:r>
          </a:p>
          <a:p>
            <a:pPr marL="514350" indent="-514350">
              <a:buAutoNum type="alphaLcParenBoth"/>
            </a:pPr>
            <a:r>
              <a:rPr lang="en-US" dirty="0"/>
              <a:t>I don’t know </a:t>
            </a:r>
          </a:p>
        </p:txBody>
      </p:sp>
    </p:spTree>
    <p:extLst>
      <p:ext uri="{BB962C8B-B14F-4D97-AF65-F5344CB8AC3E}">
        <p14:creationId xmlns:p14="http://schemas.microsoft.com/office/powerpoint/2010/main" val="3593578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 How to Check for OCI at Your University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472" y="1754510"/>
            <a:ext cx="10275217" cy="48109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7F7675B-C0DD-460A-AB37-AE8BCCB5DDA3}"/>
              </a:ext>
            </a:extLst>
          </p:cNvPr>
          <p:cNvSpPr/>
          <p:nvPr/>
        </p:nvSpPr>
        <p:spPr>
          <a:xfrm>
            <a:off x="2899793" y="3054180"/>
            <a:ext cx="6392411" cy="250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00"/>
                </a:solidFill>
              </a:rPr>
              <a:t>Research Project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</a:rPr>
              <a:t>PROPOSAL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3F810A3-1139-4832-A7DE-05148A70F0F1}"/>
              </a:ext>
            </a:extLst>
          </p:cNvPr>
          <p:cNvSpPr/>
          <p:nvPr/>
        </p:nvSpPr>
        <p:spPr>
          <a:xfrm>
            <a:off x="641761" y="3054180"/>
            <a:ext cx="2877424" cy="198819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Sponsor’s Awarded Contracts to University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41275C4-CF06-4357-930D-E8154882652E}"/>
              </a:ext>
            </a:extLst>
          </p:cNvPr>
          <p:cNvSpPr/>
          <p:nvPr/>
        </p:nvSpPr>
        <p:spPr>
          <a:xfrm>
            <a:off x="4535647" y="1508858"/>
            <a:ext cx="3061981" cy="198819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Named Investigators’ funded projects or submitted proposals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4173522-C137-47D5-B937-986911458C08}"/>
              </a:ext>
            </a:extLst>
          </p:cNvPr>
          <p:cNvSpPr/>
          <p:nvPr/>
        </p:nvSpPr>
        <p:spPr>
          <a:xfrm>
            <a:off x="8672816" y="3021195"/>
            <a:ext cx="2877424" cy="198819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Any University Awards or Submitted Proposals using Key Words from RFP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353D2F-D355-4947-9A56-96A3164A5AAC}"/>
              </a:ext>
            </a:extLst>
          </p:cNvPr>
          <p:cNvSpPr txBox="1"/>
          <p:nvPr/>
        </p:nvSpPr>
        <p:spPr>
          <a:xfrm>
            <a:off x="245876" y="5767489"/>
            <a:ext cx="11700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Review proposal for (1) Unequal Access to Information,(2) Biased Ground Rules, or (3) Impaired Objectivity.</a:t>
            </a:r>
          </a:p>
        </p:txBody>
      </p:sp>
    </p:spTree>
    <p:extLst>
      <p:ext uri="{BB962C8B-B14F-4D97-AF65-F5344CB8AC3E}">
        <p14:creationId xmlns:p14="http://schemas.microsoft.com/office/powerpoint/2010/main" val="17274642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Organizational Conflict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534" y="1620983"/>
            <a:ext cx="10275217" cy="481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tx1"/>
                </a:solidFill>
              </a:rPr>
              <a:t>Sample Process Flow - </a:t>
            </a:r>
            <a:r>
              <a:rPr lang="en-US" sz="4000" b="1" i="1" dirty="0">
                <a:solidFill>
                  <a:schemeClr val="accent5">
                    <a:lumMod val="75000"/>
                  </a:schemeClr>
                </a:solidFill>
                <a:hlinkClick r:id="rId2"/>
              </a:rPr>
              <a:t>University of Pittsburgh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97860467"/>
              </p:ext>
            </p:extLst>
          </p:nvPr>
        </p:nvGraphicFramePr>
        <p:xfrm>
          <a:off x="517052" y="1620983"/>
          <a:ext cx="109728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600180" y="3035808"/>
            <a:ext cx="1471352" cy="4655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Research Office</a:t>
            </a:r>
          </a:p>
        </p:txBody>
      </p:sp>
      <p:sp>
        <p:nvSpPr>
          <p:cNvPr id="6" name="Rectangle 5"/>
          <p:cNvSpPr/>
          <p:nvPr/>
        </p:nvSpPr>
        <p:spPr>
          <a:xfrm>
            <a:off x="2931900" y="3035808"/>
            <a:ext cx="1471352" cy="4655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Research Office</a:t>
            </a:r>
          </a:p>
        </p:txBody>
      </p:sp>
      <p:sp>
        <p:nvSpPr>
          <p:cNvPr id="7" name="Rectangle 6"/>
          <p:cNvSpPr/>
          <p:nvPr/>
        </p:nvSpPr>
        <p:spPr>
          <a:xfrm>
            <a:off x="9892424" y="3035808"/>
            <a:ext cx="1471352" cy="4655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Research Office</a:t>
            </a:r>
          </a:p>
        </p:txBody>
      </p:sp>
      <p:sp>
        <p:nvSpPr>
          <p:cNvPr id="8" name="Rectangle 7"/>
          <p:cNvSpPr/>
          <p:nvPr/>
        </p:nvSpPr>
        <p:spPr>
          <a:xfrm>
            <a:off x="5267776" y="3035808"/>
            <a:ext cx="1471352" cy="4655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COI Office</a:t>
            </a:r>
          </a:p>
        </p:txBody>
      </p:sp>
      <p:sp>
        <p:nvSpPr>
          <p:cNvPr id="9" name="Rectangle 8"/>
          <p:cNvSpPr/>
          <p:nvPr/>
        </p:nvSpPr>
        <p:spPr>
          <a:xfrm>
            <a:off x="7580100" y="3035808"/>
            <a:ext cx="1471352" cy="4655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COI Office</a:t>
            </a:r>
          </a:p>
        </p:txBody>
      </p:sp>
      <p:sp>
        <p:nvSpPr>
          <p:cNvPr id="10" name="Up-Down Arrow 9"/>
          <p:cNvSpPr/>
          <p:nvPr/>
        </p:nvSpPr>
        <p:spPr>
          <a:xfrm>
            <a:off x="5701700" y="5094649"/>
            <a:ext cx="603504" cy="84124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35940" y="6122229"/>
            <a:ext cx="1335024" cy="557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 Staff</a:t>
            </a:r>
          </a:p>
        </p:txBody>
      </p:sp>
    </p:spTree>
    <p:extLst>
      <p:ext uri="{BB962C8B-B14F-4D97-AF65-F5344CB8AC3E}">
        <p14:creationId xmlns:p14="http://schemas.microsoft.com/office/powerpoint/2010/main" val="2698719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Does your institution have a process to review Organizational COI?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LcParenBoth"/>
            </a:pPr>
            <a:r>
              <a:rPr lang="en-US" dirty="0"/>
              <a:t>Yes</a:t>
            </a:r>
          </a:p>
          <a:p>
            <a:pPr marL="514350" indent="-514350">
              <a:buAutoNum type="alphaLcParenBoth"/>
            </a:pPr>
            <a:r>
              <a:rPr lang="en-US" dirty="0"/>
              <a:t>No</a:t>
            </a:r>
          </a:p>
          <a:p>
            <a:pPr marL="514350" indent="-514350">
              <a:buAutoNum type="alphaLcParenBoth"/>
            </a:pPr>
            <a:r>
              <a:rPr lang="en-US" dirty="0"/>
              <a:t>I don’t know</a:t>
            </a:r>
          </a:p>
        </p:txBody>
      </p:sp>
    </p:spTree>
    <p:extLst>
      <p:ext uri="{BB962C8B-B14F-4D97-AF65-F5344CB8AC3E}">
        <p14:creationId xmlns:p14="http://schemas.microsoft.com/office/powerpoint/2010/main" val="32462556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FAR 9.5 and UG 2 CFR 200 are just two examples of OCI Requirements.</a:t>
            </a:r>
          </a:p>
          <a:p>
            <a:r>
              <a:rPr lang="en-US" sz="3600" dirty="0"/>
              <a:t>OCI Requirements may also be found in RFPs and Agreements from</a:t>
            </a:r>
          </a:p>
          <a:p>
            <a:pPr lvl="1"/>
            <a:r>
              <a:rPr lang="en-US" sz="3600" dirty="0"/>
              <a:t>Foundations</a:t>
            </a:r>
          </a:p>
          <a:p>
            <a:pPr lvl="1"/>
            <a:r>
              <a:rPr lang="en-US" sz="3600" dirty="0"/>
              <a:t>State Agencies</a:t>
            </a:r>
          </a:p>
          <a:p>
            <a:pPr lvl="1"/>
            <a:r>
              <a:rPr lang="en-US" sz="3600" dirty="0"/>
              <a:t>Private Entities</a:t>
            </a:r>
          </a:p>
          <a:p>
            <a:pPr lvl="1"/>
            <a:r>
              <a:rPr lang="en-US" sz="3600" dirty="0"/>
              <a:t>Federal Agencies – with DIFFERING requirements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EF474-B0B6-4E54-BEAF-F9361A253B6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404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4456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OCI @ Pre-Proposal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06130"/>
            <a:ext cx="9673206" cy="45436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C00000"/>
                </a:solidFill>
              </a:rPr>
              <a:t>Pre-Award Stage</a:t>
            </a:r>
          </a:p>
          <a:p>
            <a:r>
              <a:rPr lang="en-US" sz="3600" dirty="0"/>
              <a:t>If we are submitting the proposal, check the Broad Agency Announcement/RFP.  Search by “conflict”. </a:t>
            </a:r>
          </a:p>
          <a:p>
            <a:r>
              <a:rPr lang="en-US" sz="3600" dirty="0"/>
              <a:t>If we are a Sub, identify the Pass-through Entity and search for “conflict” in that Pass-through Entity’s subcontract/subaward terms.</a:t>
            </a:r>
          </a:p>
          <a:p>
            <a:r>
              <a:rPr lang="en-US" sz="3600" dirty="0"/>
              <a:t>If “organizational” or “institutional” COI reporting is required at proposal, then alert the appropriate University stakeholder for review assistance, per your University’s policies and/or processes.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EF474-B0B6-4E54-BEAF-F9361A253B65}" type="slidenum">
              <a:rPr lang="en-US" smtClean="0"/>
              <a:t>25</a:t>
            </a:fld>
            <a:endParaRPr lang="en-US"/>
          </a:p>
        </p:txBody>
      </p:sp>
      <p:pic>
        <p:nvPicPr>
          <p:cNvPr id="8" name="Graphic 40" descr="Confused person">
            <a:extLst>
              <a:ext uri="{FF2B5EF4-FFF2-40B4-BE49-F238E27FC236}">
                <a16:creationId xmlns:a16="http://schemas.microsoft.com/office/drawing/2014/main" id="{AB533AAF-0F8D-43A7-AB1D-2B17C9A966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29353" y="2061311"/>
            <a:ext cx="1308218" cy="167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9869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4456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OCI @ JIT Award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834" y="1724550"/>
            <a:ext cx="9791349" cy="46930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C00000"/>
                </a:solidFill>
              </a:rPr>
              <a:t>Award Stage</a:t>
            </a:r>
          </a:p>
          <a:p>
            <a:r>
              <a:rPr lang="en-US" sz="3200" dirty="0"/>
              <a:t>Check the Proposal record for previous OCI analysis. </a:t>
            </a:r>
          </a:p>
          <a:p>
            <a:r>
              <a:rPr lang="en-US" sz="3200" dirty="0"/>
              <a:t>Check the BAA/RFP at </a:t>
            </a:r>
            <a:r>
              <a:rPr lang="en-US" sz="3200" dirty="0">
                <a:solidFill>
                  <a:srgbClr val="C00000"/>
                </a:solidFill>
              </a:rPr>
              <a:t>Just-in-Time</a:t>
            </a:r>
            <a:r>
              <a:rPr lang="en-US" sz="3200" dirty="0"/>
              <a:t> or when </a:t>
            </a:r>
            <a:r>
              <a:rPr lang="en-US" sz="3200" dirty="0">
                <a:solidFill>
                  <a:srgbClr val="C00000"/>
                </a:solidFill>
              </a:rPr>
              <a:t>Award is RECEIVED</a:t>
            </a:r>
            <a:r>
              <a:rPr lang="en-US" sz="3200" dirty="0"/>
              <a:t>.  Search by “conflict”. </a:t>
            </a:r>
          </a:p>
          <a:p>
            <a:r>
              <a:rPr lang="en-US" sz="3200" dirty="0"/>
              <a:t>If we are a sub, ensure that the search includes the PRIME award documents.</a:t>
            </a:r>
          </a:p>
          <a:p>
            <a:r>
              <a:rPr lang="en-US" sz="3200" dirty="0"/>
              <a:t>IF “organizational” or “institutional” COI is required to accept the agreement, then alert your appropriate University stakeholder.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EF474-B0B6-4E54-BEAF-F9361A253B65}" type="slidenum">
              <a:rPr lang="en-US" smtClean="0"/>
              <a:t>26</a:t>
            </a:fld>
            <a:endParaRPr lang="en-US"/>
          </a:p>
        </p:txBody>
      </p:sp>
      <p:pic>
        <p:nvPicPr>
          <p:cNvPr id="8" name="Graphic 40" descr="Confused person">
            <a:extLst>
              <a:ext uri="{FF2B5EF4-FFF2-40B4-BE49-F238E27FC236}">
                <a16:creationId xmlns:a16="http://schemas.microsoft.com/office/drawing/2014/main" id="{AB533AAF-0F8D-43A7-AB1D-2B17C9A966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29353" y="2061311"/>
            <a:ext cx="1308218" cy="167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2979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OCI - Procurements and Subcontracts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395" y="1754334"/>
            <a:ext cx="10021329" cy="4602017"/>
          </a:xfrm>
        </p:spPr>
        <p:txBody>
          <a:bodyPr>
            <a:normAutofit/>
          </a:bodyPr>
          <a:lstStyle/>
          <a:p>
            <a:r>
              <a:rPr lang="en-US" sz="3200" dirty="0"/>
              <a:t>Under the old OMB Circular A-110, individual cannot participate in selection, award, administration of a contract if apparent or real conflict of interest.</a:t>
            </a:r>
          </a:p>
          <a:p>
            <a:pPr marL="0" indent="0">
              <a:buNone/>
            </a:pPr>
            <a:r>
              <a:rPr lang="en-US" sz="3200" dirty="0"/>
              <a:t> </a:t>
            </a:r>
          </a:p>
          <a:p>
            <a:r>
              <a:rPr lang="en-US" sz="3200" dirty="0"/>
              <a:t>Under the Uniform Guidance, this requirement is possibly extended to </a:t>
            </a:r>
            <a:r>
              <a:rPr lang="en-US" sz="3200" u="sng" dirty="0"/>
              <a:t>selection of subcontracts</a:t>
            </a:r>
            <a:r>
              <a:rPr lang="en-US" sz="3200" dirty="0"/>
              <a:t>.  CHECK WITH YOUR LEGAL COUNSEL.</a:t>
            </a:r>
          </a:p>
          <a:p>
            <a:pPr marL="0" indent="0">
              <a:buNone/>
            </a:pPr>
            <a:r>
              <a:rPr lang="en-US" sz="3200" dirty="0"/>
              <a:t> </a:t>
            </a:r>
          </a:p>
          <a:p>
            <a:r>
              <a:rPr lang="en-US" sz="3200" dirty="0"/>
              <a:t>State Statutes also may apply.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EF474-B0B6-4E54-BEAF-F9361A253B65}" type="slidenum">
              <a:rPr lang="en-US" smtClean="0"/>
              <a:t>27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426000" y="4786919"/>
            <a:ext cx="3931919" cy="1811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52" descr="Head with gears">
            <a:extLst>
              <a:ext uri="{FF2B5EF4-FFF2-40B4-BE49-F238E27FC236}">
                <a16:creationId xmlns:a16="http://schemas.microsoft.com/office/drawing/2014/main" id="{25EF3C85-A5CD-42A6-9706-E0C49D29B8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78245" y="4885850"/>
            <a:ext cx="914400" cy="914400"/>
          </a:xfrm>
          <a:prstGeom prst="rect">
            <a:avLst/>
          </a:prstGeom>
        </p:spPr>
      </p:pic>
      <p:pic>
        <p:nvPicPr>
          <p:cNvPr id="9" name="Graphic 55" descr="Line arrow: Straight">
            <a:extLst>
              <a:ext uri="{FF2B5EF4-FFF2-40B4-BE49-F238E27FC236}">
                <a16:creationId xmlns:a16="http://schemas.microsoft.com/office/drawing/2014/main" id="{DF51B62B-9ACE-444A-A939-BBA66BF50E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829849" y="4981484"/>
            <a:ext cx="914400" cy="914400"/>
          </a:xfrm>
          <a:prstGeom prst="rect">
            <a:avLst/>
          </a:prstGeom>
        </p:spPr>
      </p:pic>
      <p:pic>
        <p:nvPicPr>
          <p:cNvPr id="10" name="Graphic 57" descr="Bank">
            <a:extLst>
              <a:ext uri="{FF2B5EF4-FFF2-40B4-BE49-F238E27FC236}">
                <a16:creationId xmlns:a16="http://schemas.microsoft.com/office/drawing/2014/main" id="{F2460833-EA7C-42C4-AA5F-FE445D26EFB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986412" y="4847851"/>
            <a:ext cx="1246909" cy="100566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F0B0D1D-7ADE-4267-9704-3DA07ECD8AE3}"/>
              </a:ext>
            </a:extLst>
          </p:cNvPr>
          <p:cNvSpPr txBox="1"/>
          <p:nvPr/>
        </p:nvSpPr>
        <p:spPr>
          <a:xfrm>
            <a:off x="7578245" y="5924412"/>
            <a:ext cx="1556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Inside information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D674AA-007F-4135-B5AC-7991D2BA417A}"/>
              </a:ext>
            </a:extLst>
          </p:cNvPr>
          <p:cNvSpPr txBox="1"/>
          <p:nvPr/>
        </p:nvSpPr>
        <p:spPr>
          <a:xfrm>
            <a:off x="9986412" y="5800250"/>
            <a:ext cx="14630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Federal sponsor or Prime Awardee</a:t>
            </a:r>
          </a:p>
        </p:txBody>
      </p:sp>
    </p:spTree>
    <p:extLst>
      <p:ext uri="{BB962C8B-B14F-4D97-AF65-F5344CB8AC3E}">
        <p14:creationId xmlns:p14="http://schemas.microsoft.com/office/powerpoint/2010/main" val="18560416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192" y="274638"/>
            <a:ext cx="8511703" cy="1143000"/>
          </a:xfrm>
          <a:prstGeom prst="rect">
            <a:avLst/>
          </a:prstGeo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SAMPLE Certification Process for OCI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618308"/>
              </p:ext>
            </p:extLst>
          </p:nvPr>
        </p:nvGraphicFramePr>
        <p:xfrm>
          <a:off x="494951" y="1778466"/>
          <a:ext cx="11174136" cy="4676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6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7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1491">
                <a:tc>
                  <a:txBody>
                    <a:bodyPr/>
                    <a:lstStyle/>
                    <a:p>
                      <a:r>
                        <a:rPr lang="en-US" sz="2800" dirty="0"/>
                        <a:t>Who</a:t>
                      </a:r>
                      <a:r>
                        <a:rPr lang="en-US" sz="2800" baseline="0" dirty="0"/>
                        <a:t> Handles ?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What Circumstance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1491">
                <a:tc>
                  <a:txBody>
                    <a:bodyPr/>
                    <a:lstStyle/>
                    <a:p>
                      <a:r>
                        <a:rPr lang="en-US" sz="2800" dirty="0"/>
                        <a:t>OSR/SPO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If</a:t>
                      </a:r>
                      <a:r>
                        <a:rPr lang="en-US" sz="2800" baseline="0" dirty="0"/>
                        <a:t> agreement is silent on topic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1491">
                <a:tc>
                  <a:txBody>
                    <a:bodyPr/>
                    <a:lstStyle/>
                    <a:p>
                      <a:r>
                        <a:rPr lang="en-US" sz="2800" dirty="0"/>
                        <a:t>COI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If form or agreement has an OCI section or requires a</a:t>
                      </a:r>
                      <a:r>
                        <a:rPr lang="en-US" sz="2800" baseline="0" dirty="0"/>
                        <a:t> OCI certification of any type, on behalf of the University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3411">
                <a:tc>
                  <a:txBody>
                    <a:bodyPr/>
                    <a:lstStyle/>
                    <a:p>
                      <a:r>
                        <a:rPr lang="en-US" sz="2800" dirty="0"/>
                        <a:t>Sub-Recipients or Consultants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If flow</a:t>
                      </a:r>
                      <a:r>
                        <a:rPr lang="en-US" sz="2800" baseline="0" dirty="0"/>
                        <a:t> down required and proposal</a:t>
                      </a:r>
                      <a:r>
                        <a:rPr lang="en-US" sz="2800" dirty="0"/>
                        <a:t> has an OCI section or requires a OCI certification of any type.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59119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EF474-B0B6-4E54-BEAF-F9361A253B65}" type="slidenum">
              <a:rPr lang="en-US" smtClean="0"/>
              <a:t>28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44AB9B-79D4-4ACF-8262-843E0C5545C3}"/>
              </a:ext>
            </a:extLst>
          </p:cNvPr>
          <p:cNvSpPr txBox="1"/>
          <p:nvPr/>
        </p:nvSpPr>
        <p:spPr>
          <a:xfrm>
            <a:off x="7858896" y="2211860"/>
            <a:ext cx="3455092" cy="92333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Check with your own Sponsored Research and COI Offices as to what is applicable for your entity!</a:t>
            </a:r>
          </a:p>
        </p:txBody>
      </p:sp>
    </p:spTree>
    <p:extLst>
      <p:ext uri="{BB962C8B-B14F-4D97-AF65-F5344CB8AC3E}">
        <p14:creationId xmlns:p14="http://schemas.microsoft.com/office/powerpoint/2010/main" val="17871677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DF4C8-302E-4DCA-89B9-785D13A78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EFB2252-3F9F-4D61-88BA-C8DE83DD38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1349" y="292499"/>
            <a:ext cx="10083728" cy="647406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F895E3F-F2F0-439F-80B3-3BD22529B257}"/>
              </a:ext>
            </a:extLst>
          </p:cNvPr>
          <p:cNvSpPr txBox="1"/>
          <p:nvPr/>
        </p:nvSpPr>
        <p:spPr>
          <a:xfrm>
            <a:off x="206923" y="1649689"/>
            <a:ext cx="1661993" cy="425148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ARPA-E 340 Form –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Business Assurances &amp; Disclosures Form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11C740-9EE8-40C0-AC7A-4F9E60A33C96}"/>
              </a:ext>
            </a:extLst>
          </p:cNvPr>
          <p:cNvSpPr txBox="1"/>
          <p:nvPr/>
        </p:nvSpPr>
        <p:spPr>
          <a:xfrm>
            <a:off x="6224632" y="241326"/>
            <a:ext cx="526828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SAMPLE OCI CERTIFICATION</a:t>
            </a:r>
          </a:p>
        </p:txBody>
      </p:sp>
    </p:spTree>
    <p:extLst>
      <p:ext uri="{BB962C8B-B14F-4D97-AF65-F5344CB8AC3E}">
        <p14:creationId xmlns:p14="http://schemas.microsoft.com/office/powerpoint/2010/main" val="1606798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Disclaimer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620983"/>
            <a:ext cx="7886700" cy="48109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Content provided in this presentation is for general information and educational purposes only. Please consult with your legal and compliance offices to determine the appropriate approach for your university.</a:t>
            </a:r>
          </a:p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</a:rPr>
              <a:t>Requirements/information in these slides are subject to change per federal regulations or sponsor requirements.</a:t>
            </a:r>
          </a:p>
        </p:txBody>
      </p:sp>
    </p:spTree>
    <p:extLst>
      <p:ext uri="{BB962C8B-B14F-4D97-AF65-F5344CB8AC3E}">
        <p14:creationId xmlns:p14="http://schemas.microsoft.com/office/powerpoint/2010/main" val="4011815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Have you seen OCI Certification forms from any of the following (chose all that apply):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LcParenBoth"/>
            </a:pPr>
            <a:r>
              <a:rPr lang="en-US" dirty="0"/>
              <a:t>DoD (including DARPA)</a:t>
            </a:r>
          </a:p>
          <a:p>
            <a:pPr marL="514350" indent="-514350">
              <a:buAutoNum type="alphaLcParenBoth"/>
            </a:pPr>
            <a:r>
              <a:rPr lang="en-US" dirty="0"/>
              <a:t>DOE (including ARPA-E)</a:t>
            </a:r>
          </a:p>
          <a:p>
            <a:pPr marL="514350" indent="-514350">
              <a:buAutoNum type="alphaLcParenBoth"/>
            </a:pPr>
            <a:r>
              <a:rPr lang="en-US" dirty="0"/>
              <a:t>NASA</a:t>
            </a:r>
          </a:p>
          <a:p>
            <a:pPr marL="514350" indent="-514350">
              <a:buAutoNum type="alphaLcParenBoth"/>
            </a:pPr>
            <a:r>
              <a:rPr lang="en-US" dirty="0"/>
              <a:t>NIH</a:t>
            </a:r>
          </a:p>
          <a:p>
            <a:pPr marL="514350" indent="-514350">
              <a:buAutoNum type="alphaLcParenBoth"/>
            </a:pPr>
            <a:r>
              <a:rPr lang="en-US" dirty="0"/>
              <a:t>NSF</a:t>
            </a:r>
          </a:p>
          <a:p>
            <a:pPr marL="514350" indent="-514350">
              <a:buAutoNum type="alphaLcParenBoth"/>
            </a:pPr>
            <a:r>
              <a:rPr lang="en-US" dirty="0"/>
              <a:t>Dept. of Education</a:t>
            </a:r>
          </a:p>
          <a:p>
            <a:pPr marL="514350" indent="-514350">
              <a:buAutoNum type="alphaLcParenBoth"/>
            </a:pPr>
            <a:endParaRPr lang="en-US" dirty="0"/>
          </a:p>
          <a:p>
            <a:pPr marL="514350" indent="-514350">
              <a:buAutoNum type="alphaLcParenBoth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4990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98438"/>
            <a:ext cx="8229600" cy="94456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OCI Certification FAQs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892" y="1886660"/>
            <a:ext cx="9162176" cy="42729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Who is covered by a University’s certification?</a:t>
            </a:r>
          </a:p>
          <a:p>
            <a:r>
              <a:rPr lang="en-US" dirty="0"/>
              <a:t>Only University personnel.  Not independent consultants, subcontractors or subrecipients.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Who obtains certifications from Subs at time of PROPOSAL?</a:t>
            </a:r>
          </a:p>
          <a:p>
            <a:r>
              <a:rPr lang="en-US" dirty="0"/>
              <a:t>Follow Practice at your University: Submitting Department or Sponsored Research Office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Is FDP Clearinghouse Policy Sufficient for OCI?</a:t>
            </a:r>
          </a:p>
          <a:p>
            <a:r>
              <a:rPr lang="en-US" dirty="0"/>
              <a:t>No.  FDP Clearinghouse is for policies on </a:t>
            </a:r>
            <a:r>
              <a:rPr lang="en-US" b="1" u="sng" dirty="0"/>
              <a:t>Individual</a:t>
            </a:r>
            <a:r>
              <a:rPr lang="en-US" b="1" dirty="0"/>
              <a:t> COI,</a:t>
            </a:r>
            <a:r>
              <a:rPr lang="en-US" dirty="0"/>
              <a:t> not Organizational COI.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EF474-B0B6-4E54-BEAF-F9361A253B65}" type="slidenum">
              <a:rPr lang="en-US" smtClean="0"/>
              <a:t>31</a:t>
            </a:fld>
            <a:endParaRPr lang="en-US"/>
          </a:p>
        </p:txBody>
      </p:sp>
      <p:pic>
        <p:nvPicPr>
          <p:cNvPr id="8" name="Graphic 40" descr="Confused person">
            <a:extLst>
              <a:ext uri="{FF2B5EF4-FFF2-40B4-BE49-F238E27FC236}">
                <a16:creationId xmlns:a16="http://schemas.microsoft.com/office/drawing/2014/main" id="{AB533AAF-0F8D-43A7-AB1D-2B17C9A966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29353" y="2061311"/>
            <a:ext cx="1308218" cy="167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8747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0880" y="274638"/>
            <a:ext cx="3459480" cy="769302"/>
          </a:xfrm>
          <a:prstGeom prst="rect">
            <a:avLst/>
          </a:prstGeo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25709199"/>
              </p:ext>
            </p:extLst>
          </p:nvPr>
        </p:nvGraphicFramePr>
        <p:xfrm>
          <a:off x="4062998" y="2176244"/>
          <a:ext cx="58674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EF474-B0B6-4E54-BEAF-F9361A253B65}" type="slidenum">
              <a:rPr lang="en-US" smtClean="0"/>
              <a:t>32</a:t>
            </a:fld>
            <a:endParaRPr lang="en-US"/>
          </a:p>
        </p:txBody>
      </p:sp>
      <p:pic>
        <p:nvPicPr>
          <p:cNvPr id="7" name="Graphic 38" descr="Users">
            <a:extLst>
              <a:ext uri="{FF2B5EF4-FFF2-40B4-BE49-F238E27FC236}">
                <a16:creationId xmlns:a16="http://schemas.microsoft.com/office/drawing/2014/main" id="{CBD0631E-C21C-44E9-8571-27A958E06FE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87830" y="3677689"/>
            <a:ext cx="2642061" cy="2111432"/>
          </a:xfrm>
          <a:prstGeom prst="rect">
            <a:avLst/>
          </a:prstGeom>
        </p:spPr>
      </p:pic>
      <p:pic>
        <p:nvPicPr>
          <p:cNvPr id="8" name="Graphic 72" descr="Puzzle pieces">
            <a:extLst>
              <a:ext uri="{FF2B5EF4-FFF2-40B4-BE49-F238E27FC236}">
                <a16:creationId xmlns:a16="http://schemas.microsoft.com/office/drawing/2014/main" id="{FDA279D0-54D1-40E0-9EAB-5C8E26E0ECC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7061" y="1832804"/>
            <a:ext cx="1662545" cy="146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759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Topics Covered in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497" y="1620983"/>
            <a:ext cx="9888717" cy="4810991"/>
          </a:xfrm>
        </p:spPr>
        <p:txBody>
          <a:bodyPr>
            <a:normAutofit/>
          </a:bodyPr>
          <a:lstStyle/>
          <a:p>
            <a:r>
              <a:rPr lang="en-US" dirty="0"/>
              <a:t>COI Types</a:t>
            </a:r>
          </a:p>
          <a:p>
            <a:pPr lvl="1"/>
            <a:r>
              <a:rPr lang="en-US" sz="2800" dirty="0"/>
              <a:t>Individual</a:t>
            </a:r>
          </a:p>
          <a:p>
            <a:pPr lvl="1"/>
            <a:r>
              <a:rPr lang="en-US" sz="2800" dirty="0"/>
              <a:t>Institutional</a:t>
            </a:r>
          </a:p>
          <a:p>
            <a:pPr lvl="1"/>
            <a:r>
              <a:rPr lang="en-US" sz="2800" dirty="0"/>
              <a:t>Organizational </a:t>
            </a:r>
          </a:p>
          <a:p>
            <a:r>
              <a:rPr lang="en-US" dirty="0"/>
              <a:t>Organizational COI (OCI)</a:t>
            </a:r>
          </a:p>
          <a:p>
            <a:r>
              <a:rPr lang="en-US" dirty="0"/>
              <a:t>OCI Procurements and Subcontracts</a:t>
            </a:r>
          </a:p>
          <a:p>
            <a:r>
              <a:rPr lang="en-US" dirty="0"/>
              <a:t>OCI Certification Processes</a:t>
            </a:r>
          </a:p>
          <a:p>
            <a:r>
              <a:rPr lang="en-US" dirty="0"/>
              <a:t>Conclusions</a:t>
            </a:r>
          </a:p>
          <a:p>
            <a:r>
              <a:rPr lang="en-US" dirty="0"/>
              <a:t>Resources</a:t>
            </a:r>
          </a:p>
          <a:p>
            <a:pPr marL="514350" indent="-514350"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56719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 Types of Research Related COI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3509" y="1620983"/>
            <a:ext cx="10001839" cy="481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0FB8F6F-FF58-4CCC-8DDC-887D66DB76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77555"/>
              </p:ext>
            </p:extLst>
          </p:nvPr>
        </p:nvGraphicFramePr>
        <p:xfrm>
          <a:off x="255691" y="1450640"/>
          <a:ext cx="11677473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446">
                  <a:extLst>
                    <a:ext uri="{9D8B030D-6E8A-4147-A177-3AD203B41FA5}">
                      <a16:colId xmlns:a16="http://schemas.microsoft.com/office/drawing/2014/main" val="3529746846"/>
                    </a:ext>
                  </a:extLst>
                </a:gridCol>
                <a:gridCol w="7590646">
                  <a:extLst>
                    <a:ext uri="{9D8B030D-6E8A-4147-A177-3AD203B41FA5}">
                      <a16:colId xmlns:a16="http://schemas.microsoft.com/office/drawing/2014/main" val="3374645955"/>
                    </a:ext>
                  </a:extLst>
                </a:gridCol>
                <a:gridCol w="2590381">
                  <a:extLst>
                    <a:ext uri="{9D8B030D-6E8A-4147-A177-3AD203B41FA5}">
                      <a16:colId xmlns:a16="http://schemas.microsoft.com/office/drawing/2014/main" val="16668553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rgbClr val="C00000"/>
                          </a:solidFill>
                        </a:rPr>
                        <a:t>Regulations?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80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dirty="0"/>
                        <a:t>Research Bias:  </a:t>
                      </a:r>
                      <a:r>
                        <a:rPr lang="en-US" sz="1700" dirty="0"/>
                        <a:t>Individual’s outside financial interests may bias research.</a:t>
                      </a:r>
                    </a:p>
                    <a:p>
                      <a:r>
                        <a:rPr lang="en-US" sz="1700" b="1" dirty="0"/>
                        <a:t>Procurement COI:  </a:t>
                      </a:r>
                      <a:r>
                        <a:rPr lang="en-US" sz="1700" dirty="0"/>
                        <a:t>When individual spends university’s funds on vendor related to individual.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Numerous federal regulations.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227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Institutional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700" b="1" dirty="0"/>
                        <a:t>Institution is the “person” with a conflict</a:t>
                      </a:r>
                      <a:r>
                        <a:rPr lang="en-US" sz="1700" dirty="0"/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700" dirty="0"/>
                        <a:t>When Institutional Leader has outside financial interest related to University research and is in a position to influence the research or spend university funds for personal gain.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700" dirty="0"/>
                        <a:t>When Institution owns equity, intellectual property interests or could otherwise financially benefit (immediate or future) from influencing research.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No federal definitions or regulations.  See AAMC ICOI paper.</a:t>
                      </a:r>
                    </a:p>
                    <a:p>
                      <a:endParaRPr lang="en-US" sz="1700" dirty="0"/>
                    </a:p>
                    <a:p>
                      <a:r>
                        <a:rPr lang="en-US" sz="1700" dirty="0"/>
                        <a:t>State institutions subject to state laws.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22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Organizational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dirty="0"/>
                        <a:t>Avoid unfair competitive advantage</a:t>
                      </a:r>
                    </a:p>
                    <a:p>
                      <a:r>
                        <a:rPr lang="en-US" sz="1700" b="0" dirty="0"/>
                        <a:t>1. </a:t>
                      </a:r>
                      <a:r>
                        <a:rPr lang="en-US" sz="1700" b="0" i="1" dirty="0"/>
                        <a:t>Uniform Guidance (UG):  </a:t>
                      </a:r>
                      <a:r>
                        <a:rPr lang="en-US" sz="1700" dirty="0"/>
                        <a:t>unable to be impartial in a procurement action involving a related organization. </a:t>
                      </a:r>
                    </a:p>
                    <a:p>
                      <a:r>
                        <a:rPr lang="en-US" sz="1700" b="0" dirty="0"/>
                        <a:t>2. </a:t>
                      </a:r>
                      <a:r>
                        <a:rPr lang="en-US" sz="1700" b="0" i="1" dirty="0"/>
                        <a:t>Federal Acquisition Regulation:  </a:t>
                      </a:r>
                      <a:r>
                        <a:rPr lang="en-US" sz="1700" b="0" dirty="0"/>
                        <a:t>Where a related entity or current/prior work within the University has unfair competitive advantage from</a:t>
                      </a:r>
                      <a:endParaRPr lang="en-US" sz="1700" dirty="0"/>
                    </a:p>
                    <a:p>
                      <a:pPr marL="0" indent="0">
                        <a:buNone/>
                      </a:pPr>
                      <a:r>
                        <a:rPr lang="en-US" sz="1700" dirty="0"/>
                        <a:t>- Biased ground rules,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700" dirty="0"/>
                        <a:t>- Impaired objectivity, or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700" dirty="0"/>
                        <a:t>- Unequal access to information.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700" b="0" dirty="0"/>
                        <a:t>3. </a:t>
                      </a:r>
                      <a:r>
                        <a:rPr lang="en-US" sz="1700" b="0" i="1" dirty="0"/>
                        <a:t>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UG:  2 CFR 200.318(c)2</a:t>
                      </a:r>
                    </a:p>
                    <a:p>
                      <a:endParaRPr lang="en-US" sz="1700" dirty="0"/>
                    </a:p>
                    <a:p>
                      <a:r>
                        <a:rPr lang="en-US" sz="1700" dirty="0"/>
                        <a:t>FAR 9.5, where included in federal contracts.</a:t>
                      </a:r>
                    </a:p>
                    <a:p>
                      <a:endParaRPr lang="en-US" sz="1700" dirty="0"/>
                    </a:p>
                    <a:p>
                      <a:r>
                        <a:rPr lang="en-US" sz="1700" dirty="0"/>
                        <a:t>Other requirements may not be found in regulations but in RFPs, BAAs or agreements.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006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641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Institutional COI (ICOI) ≠ Organizational COI (OCI)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375" y="1620983"/>
            <a:ext cx="10124388" cy="48109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Institutional COI Examples in Research</a:t>
            </a:r>
          </a:p>
          <a:p>
            <a:pPr marL="0" indent="0">
              <a:buNone/>
            </a:pPr>
            <a:r>
              <a:rPr lang="en-US" sz="3000" dirty="0"/>
              <a:t>Scenario #1</a:t>
            </a:r>
          </a:p>
          <a:p>
            <a:r>
              <a:rPr lang="en-US" sz="3000" dirty="0"/>
              <a:t>University licensed IP is used in a human study at the University</a:t>
            </a:r>
          </a:p>
          <a:p>
            <a:r>
              <a:rPr lang="en-US" sz="3000" dirty="0"/>
              <a:t>An entity in which the University owns equity or has a financial interest is the sponsor, particularly for a human study</a:t>
            </a:r>
          </a:p>
          <a:p>
            <a:r>
              <a:rPr lang="en-US" sz="3000" dirty="0"/>
              <a:t>The donor sponsoring a gift supporting the study has an interest in the data outcomes</a:t>
            </a:r>
          </a:p>
          <a:p>
            <a:pPr marL="0" indent="0">
              <a:buNone/>
            </a:pPr>
            <a:r>
              <a:rPr lang="en-US" sz="3000" dirty="0"/>
              <a:t>Scenario #2</a:t>
            </a:r>
          </a:p>
          <a:p>
            <a:r>
              <a:rPr lang="en-US" sz="3000" dirty="0"/>
              <a:t>An institutional leader has a financial interest related to the University research and is in the position to influence the research.</a:t>
            </a:r>
          </a:p>
        </p:txBody>
      </p:sp>
    </p:spTree>
    <p:extLst>
      <p:ext uri="{BB962C8B-B14F-4D97-AF65-F5344CB8AC3E}">
        <p14:creationId xmlns:p14="http://schemas.microsoft.com/office/powerpoint/2010/main" val="306599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Fair?</a:t>
            </a:r>
          </a:p>
        </p:txBody>
      </p:sp>
      <p:pic>
        <p:nvPicPr>
          <p:cNvPr id="4" name="Content Placeholder 26" descr="Man">
            <a:extLst>
              <a:ext uri="{FF2B5EF4-FFF2-40B4-BE49-F238E27FC236}">
                <a16:creationId xmlns:a16="http://schemas.microsoft.com/office/drawing/2014/main" id="{11C9D5EF-2929-44B3-A035-1B3C9EB1EE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3294708"/>
            <a:ext cx="914407" cy="914407"/>
          </a:xfrm>
        </p:spPr>
      </p:pic>
      <p:pic>
        <p:nvPicPr>
          <p:cNvPr id="5" name="Content Placeholder 26" descr="Man">
            <a:extLst>
              <a:ext uri="{FF2B5EF4-FFF2-40B4-BE49-F238E27FC236}">
                <a16:creationId xmlns:a16="http://schemas.microsoft.com/office/drawing/2014/main" id="{11C9D5EF-2929-44B3-A035-1B3C9EB1EE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1886744"/>
            <a:ext cx="914400" cy="914400"/>
          </a:xfrm>
          <a:prstGeom prst="rect">
            <a:avLst/>
          </a:prstGeom>
        </p:spPr>
      </p:pic>
      <p:pic>
        <p:nvPicPr>
          <p:cNvPr id="6" name="Graphic 28" descr="Woman">
            <a:extLst>
              <a:ext uri="{FF2B5EF4-FFF2-40B4-BE49-F238E27FC236}">
                <a16:creationId xmlns:a16="http://schemas.microsoft.com/office/drawing/2014/main" id="{7A0E73B9-A959-4B78-817B-34E0ED4A79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1000" y="4702679"/>
            <a:ext cx="914400" cy="914400"/>
          </a:xfrm>
          <a:prstGeom prst="rect">
            <a:avLst/>
          </a:prstGeom>
        </p:spPr>
      </p:pic>
      <p:sp>
        <p:nvSpPr>
          <p:cNvPr id="8" name="Wave 7"/>
          <p:cNvSpPr/>
          <p:nvPr/>
        </p:nvSpPr>
        <p:spPr>
          <a:xfrm>
            <a:off x="8321040" y="2942705"/>
            <a:ext cx="2643447" cy="168748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68" descr="Microscope">
            <a:extLst>
              <a:ext uri="{FF2B5EF4-FFF2-40B4-BE49-F238E27FC236}">
                <a16:creationId xmlns:a16="http://schemas.microsoft.com/office/drawing/2014/main" id="{5D3B5DB8-AB37-4E96-9CA5-20CB7EE3B7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99766" y="3426938"/>
            <a:ext cx="914400" cy="914400"/>
          </a:xfrm>
          <a:prstGeom prst="rect">
            <a:avLst/>
          </a:prstGeom>
        </p:spPr>
      </p:pic>
      <p:pic>
        <p:nvPicPr>
          <p:cNvPr id="10" name="Graphic 64" descr="Money">
            <a:extLst>
              <a:ext uri="{FF2B5EF4-FFF2-40B4-BE49-F238E27FC236}">
                <a16:creationId xmlns:a16="http://schemas.microsoft.com/office/drawing/2014/main" id="{08BECF4D-D0C1-4B7E-AA7C-D348E0D7FE5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28363" y="3178586"/>
            <a:ext cx="914400" cy="914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95400" y="2343944"/>
            <a:ext cx="1140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95400" y="3786447"/>
            <a:ext cx="91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Bill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95400" y="5159879"/>
            <a:ext cx="1372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Jane</a:t>
            </a:r>
          </a:p>
        </p:txBody>
      </p:sp>
    </p:spTree>
    <p:extLst>
      <p:ext uri="{BB962C8B-B14F-4D97-AF65-F5344CB8AC3E}">
        <p14:creationId xmlns:p14="http://schemas.microsoft.com/office/powerpoint/2010/main" val="575098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Fair?</a:t>
            </a:r>
          </a:p>
        </p:txBody>
      </p:sp>
      <p:pic>
        <p:nvPicPr>
          <p:cNvPr id="4" name="Content Placeholder 26" descr="Man">
            <a:extLst>
              <a:ext uri="{FF2B5EF4-FFF2-40B4-BE49-F238E27FC236}">
                <a16:creationId xmlns:a16="http://schemas.microsoft.com/office/drawing/2014/main" id="{11C9D5EF-2929-44B3-A035-1B3C9EB1EE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3294708"/>
            <a:ext cx="914407" cy="914407"/>
          </a:xfrm>
        </p:spPr>
      </p:pic>
      <p:pic>
        <p:nvPicPr>
          <p:cNvPr id="5" name="Content Placeholder 26" descr="Man">
            <a:extLst>
              <a:ext uri="{FF2B5EF4-FFF2-40B4-BE49-F238E27FC236}">
                <a16:creationId xmlns:a16="http://schemas.microsoft.com/office/drawing/2014/main" id="{11C9D5EF-2929-44B3-A035-1B3C9EB1EE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1886744"/>
            <a:ext cx="914400" cy="914400"/>
          </a:xfrm>
          <a:prstGeom prst="rect">
            <a:avLst/>
          </a:prstGeom>
        </p:spPr>
      </p:pic>
      <p:pic>
        <p:nvPicPr>
          <p:cNvPr id="6" name="Graphic 28" descr="Woman">
            <a:extLst>
              <a:ext uri="{FF2B5EF4-FFF2-40B4-BE49-F238E27FC236}">
                <a16:creationId xmlns:a16="http://schemas.microsoft.com/office/drawing/2014/main" id="{7A0E73B9-A959-4B78-817B-34E0ED4A79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1000" y="4702679"/>
            <a:ext cx="914400" cy="914400"/>
          </a:xfrm>
          <a:prstGeom prst="rect">
            <a:avLst/>
          </a:prstGeom>
        </p:spPr>
      </p:pic>
      <p:sp>
        <p:nvSpPr>
          <p:cNvPr id="8" name="Wave 7"/>
          <p:cNvSpPr/>
          <p:nvPr/>
        </p:nvSpPr>
        <p:spPr>
          <a:xfrm>
            <a:off x="8321040" y="2942705"/>
            <a:ext cx="2643447" cy="168748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68" descr="Microscope">
            <a:extLst>
              <a:ext uri="{FF2B5EF4-FFF2-40B4-BE49-F238E27FC236}">
                <a16:creationId xmlns:a16="http://schemas.microsoft.com/office/drawing/2014/main" id="{5D3B5DB8-AB37-4E96-9CA5-20CB7EE3B7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99766" y="3426938"/>
            <a:ext cx="914400" cy="914400"/>
          </a:xfrm>
          <a:prstGeom prst="rect">
            <a:avLst/>
          </a:prstGeom>
        </p:spPr>
      </p:pic>
      <p:pic>
        <p:nvPicPr>
          <p:cNvPr id="10" name="Graphic 64" descr="Money">
            <a:extLst>
              <a:ext uri="{FF2B5EF4-FFF2-40B4-BE49-F238E27FC236}">
                <a16:creationId xmlns:a16="http://schemas.microsoft.com/office/drawing/2014/main" id="{08BECF4D-D0C1-4B7E-AA7C-D348E0D7FE5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28363" y="3178586"/>
            <a:ext cx="914400" cy="914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31234" y="2343944"/>
            <a:ext cx="1140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95400" y="3786447"/>
            <a:ext cx="91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Bill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95400" y="5159879"/>
            <a:ext cx="1372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Jane</a:t>
            </a:r>
          </a:p>
        </p:txBody>
      </p:sp>
      <p:sp>
        <p:nvSpPr>
          <p:cNvPr id="14" name="Block Arc 13"/>
          <p:cNvSpPr/>
          <p:nvPr/>
        </p:nvSpPr>
        <p:spPr>
          <a:xfrm>
            <a:off x="1981892" y="2133718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Block Arc 14"/>
          <p:cNvSpPr/>
          <p:nvPr/>
        </p:nvSpPr>
        <p:spPr>
          <a:xfrm>
            <a:off x="1981892" y="3487129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Block Arc 15"/>
          <p:cNvSpPr/>
          <p:nvPr/>
        </p:nvSpPr>
        <p:spPr>
          <a:xfrm>
            <a:off x="1981892" y="4907037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7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30027" y="1886744"/>
            <a:ext cx="544445" cy="544445"/>
          </a:xfrm>
          <a:prstGeom prst="rect">
            <a:avLst/>
          </a:prstGeom>
        </p:spPr>
      </p:pic>
      <p:pic>
        <p:nvPicPr>
          <p:cNvPr id="18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30027" y="3235452"/>
            <a:ext cx="544445" cy="515608"/>
          </a:xfrm>
          <a:prstGeom prst="rect">
            <a:avLst/>
          </a:prstGeom>
        </p:spPr>
      </p:pic>
      <p:pic>
        <p:nvPicPr>
          <p:cNvPr id="19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82654" y="4702679"/>
            <a:ext cx="544445" cy="54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501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Fair?</a:t>
            </a:r>
          </a:p>
        </p:txBody>
      </p:sp>
      <p:pic>
        <p:nvPicPr>
          <p:cNvPr id="4" name="Content Placeholder 26" descr="Man">
            <a:extLst>
              <a:ext uri="{FF2B5EF4-FFF2-40B4-BE49-F238E27FC236}">
                <a16:creationId xmlns:a16="http://schemas.microsoft.com/office/drawing/2014/main" id="{11C9D5EF-2929-44B3-A035-1B3C9EB1EE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3294708"/>
            <a:ext cx="914407" cy="914407"/>
          </a:xfrm>
        </p:spPr>
      </p:pic>
      <p:pic>
        <p:nvPicPr>
          <p:cNvPr id="5" name="Content Placeholder 26" descr="Man">
            <a:extLst>
              <a:ext uri="{FF2B5EF4-FFF2-40B4-BE49-F238E27FC236}">
                <a16:creationId xmlns:a16="http://schemas.microsoft.com/office/drawing/2014/main" id="{11C9D5EF-2929-44B3-A035-1B3C9EB1EE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1886744"/>
            <a:ext cx="914400" cy="914400"/>
          </a:xfrm>
          <a:prstGeom prst="rect">
            <a:avLst/>
          </a:prstGeom>
        </p:spPr>
      </p:pic>
      <p:pic>
        <p:nvPicPr>
          <p:cNvPr id="6" name="Graphic 28" descr="Woman">
            <a:extLst>
              <a:ext uri="{FF2B5EF4-FFF2-40B4-BE49-F238E27FC236}">
                <a16:creationId xmlns:a16="http://schemas.microsoft.com/office/drawing/2014/main" id="{7A0E73B9-A959-4B78-817B-34E0ED4A79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1000" y="4702679"/>
            <a:ext cx="914400" cy="914400"/>
          </a:xfrm>
          <a:prstGeom prst="rect">
            <a:avLst/>
          </a:prstGeom>
        </p:spPr>
      </p:pic>
      <p:sp>
        <p:nvSpPr>
          <p:cNvPr id="8" name="Wave 7"/>
          <p:cNvSpPr/>
          <p:nvPr/>
        </p:nvSpPr>
        <p:spPr>
          <a:xfrm>
            <a:off x="8321040" y="2942705"/>
            <a:ext cx="2643447" cy="168748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68" descr="Microscope">
            <a:extLst>
              <a:ext uri="{FF2B5EF4-FFF2-40B4-BE49-F238E27FC236}">
                <a16:creationId xmlns:a16="http://schemas.microsoft.com/office/drawing/2014/main" id="{5D3B5DB8-AB37-4E96-9CA5-20CB7EE3B7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99766" y="3426938"/>
            <a:ext cx="914400" cy="914400"/>
          </a:xfrm>
          <a:prstGeom prst="rect">
            <a:avLst/>
          </a:prstGeom>
        </p:spPr>
      </p:pic>
      <p:pic>
        <p:nvPicPr>
          <p:cNvPr id="10" name="Graphic 64" descr="Money">
            <a:extLst>
              <a:ext uri="{FF2B5EF4-FFF2-40B4-BE49-F238E27FC236}">
                <a16:creationId xmlns:a16="http://schemas.microsoft.com/office/drawing/2014/main" id="{08BECF4D-D0C1-4B7E-AA7C-D348E0D7FE5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28363" y="3178586"/>
            <a:ext cx="914400" cy="914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31234" y="2343944"/>
            <a:ext cx="1140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95400" y="3786447"/>
            <a:ext cx="91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Bill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95400" y="5159879"/>
            <a:ext cx="1372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Jane</a:t>
            </a:r>
          </a:p>
        </p:txBody>
      </p:sp>
      <p:sp>
        <p:nvSpPr>
          <p:cNvPr id="14" name="Block Arc 13"/>
          <p:cNvSpPr/>
          <p:nvPr/>
        </p:nvSpPr>
        <p:spPr>
          <a:xfrm>
            <a:off x="1981892" y="2133718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Block Arc 14"/>
          <p:cNvSpPr/>
          <p:nvPr/>
        </p:nvSpPr>
        <p:spPr>
          <a:xfrm>
            <a:off x="1981892" y="3487129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Block Arc 15"/>
          <p:cNvSpPr/>
          <p:nvPr/>
        </p:nvSpPr>
        <p:spPr>
          <a:xfrm>
            <a:off x="1981892" y="4907037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7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30027" y="1886744"/>
            <a:ext cx="544445" cy="544445"/>
          </a:xfrm>
          <a:prstGeom prst="rect">
            <a:avLst/>
          </a:prstGeom>
        </p:spPr>
      </p:pic>
      <p:pic>
        <p:nvPicPr>
          <p:cNvPr id="18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170668" y="3196501"/>
            <a:ext cx="544445" cy="544445"/>
          </a:xfrm>
          <a:prstGeom prst="rect">
            <a:avLst/>
          </a:prstGeom>
        </p:spPr>
      </p:pic>
      <p:pic>
        <p:nvPicPr>
          <p:cNvPr id="19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182426" y="4702679"/>
            <a:ext cx="544445" cy="544445"/>
          </a:xfrm>
          <a:prstGeom prst="rect">
            <a:avLst/>
          </a:prstGeom>
        </p:spPr>
      </p:pic>
      <p:pic>
        <p:nvPicPr>
          <p:cNvPr id="20" name="Graphic 28" descr="Woman">
            <a:extLst>
              <a:ext uri="{FF2B5EF4-FFF2-40B4-BE49-F238E27FC236}">
                <a16:creationId xmlns:a16="http://schemas.microsoft.com/office/drawing/2014/main" id="{7A0E73B9-A959-4B78-817B-34E0ED4A79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33174" y="3491009"/>
            <a:ext cx="914400" cy="914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70706" y="3920513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Sally</a:t>
            </a:r>
          </a:p>
        </p:txBody>
      </p:sp>
    </p:spTree>
    <p:extLst>
      <p:ext uri="{BB962C8B-B14F-4D97-AF65-F5344CB8AC3E}">
        <p14:creationId xmlns:p14="http://schemas.microsoft.com/office/powerpoint/2010/main" val="74967058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2864C71-0022-4C6C-8474-5094780AFB16}" vid="{E7558B07-E4B2-46E2-B393-F7159ACFDE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16849</TotalTime>
  <Words>1682</Words>
  <Application>Microsoft Office PowerPoint</Application>
  <PresentationFormat>Widescreen</PresentationFormat>
  <Paragraphs>236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1_Office Theme</vt:lpstr>
      <vt:lpstr>Conflict of Interest</vt:lpstr>
      <vt:lpstr>Organizational Conflict of Interest</vt:lpstr>
      <vt:lpstr>Disclaimer</vt:lpstr>
      <vt:lpstr>Topics Covered in Overview</vt:lpstr>
      <vt:lpstr>3 Types of Research Related COI</vt:lpstr>
      <vt:lpstr>Institutional COI (ICOI) ≠ Organizational COI (OCI)</vt:lpstr>
      <vt:lpstr>Is It Fair?</vt:lpstr>
      <vt:lpstr>Is It Fair?</vt:lpstr>
      <vt:lpstr>Is It Fair?</vt:lpstr>
      <vt:lpstr>Is It Fair?</vt:lpstr>
      <vt:lpstr>Is It Fair?</vt:lpstr>
      <vt:lpstr>Poll Question</vt:lpstr>
      <vt:lpstr>Organizational COI (OCI)</vt:lpstr>
      <vt:lpstr>FAR 9.5 Red Flag Contracts</vt:lpstr>
      <vt:lpstr>OCI principles covered by FAR 9.5</vt:lpstr>
      <vt:lpstr>FAR – Biased Ground Rules (FAR 9.505-2)</vt:lpstr>
      <vt:lpstr>Impaired objectivity (FAR 9.505-3)</vt:lpstr>
      <vt:lpstr>Unequal access to information (FAR 9.505-4)</vt:lpstr>
      <vt:lpstr>Uniform Guidance  200.318(c)(2) (July 2018)</vt:lpstr>
      <vt:lpstr>Poll Question</vt:lpstr>
      <vt:lpstr> How to Check for OCI at Your University</vt:lpstr>
      <vt:lpstr>Organizational Conflict of Interest</vt:lpstr>
      <vt:lpstr>Poll Question </vt:lpstr>
      <vt:lpstr>Remember …</vt:lpstr>
      <vt:lpstr>OCI @ Pre-Proposal</vt:lpstr>
      <vt:lpstr>OCI @ JIT Award</vt:lpstr>
      <vt:lpstr>OCI - Procurements and Subcontracts</vt:lpstr>
      <vt:lpstr> SAMPLE Certification Process for OCI</vt:lpstr>
      <vt:lpstr> </vt:lpstr>
      <vt:lpstr>Poll Question</vt:lpstr>
      <vt:lpstr>OCI Certification FAQs </vt:lpstr>
      <vt:lpstr>Conclusions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of Interest</dc:title>
  <dc:creator>Lee, Mary R.</dc:creator>
  <cp:lastModifiedBy>Mary R. Lee</cp:lastModifiedBy>
  <cp:revision>89</cp:revision>
  <dcterms:created xsi:type="dcterms:W3CDTF">2018-01-05T20:33:21Z</dcterms:created>
  <dcterms:modified xsi:type="dcterms:W3CDTF">2019-06-17T18:35:23Z</dcterms:modified>
</cp:coreProperties>
</file>